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51"/>
  </p:notesMasterIdLst>
  <p:handoutMasterIdLst>
    <p:handoutMasterId r:id="rId52"/>
  </p:handoutMasterIdLst>
  <p:sldIdLst>
    <p:sldId id="1661" r:id="rId5"/>
    <p:sldId id="1806" r:id="rId6"/>
    <p:sldId id="1826" r:id="rId7"/>
    <p:sldId id="1405" r:id="rId8"/>
    <p:sldId id="1846" r:id="rId9"/>
    <p:sldId id="321" r:id="rId10"/>
    <p:sldId id="337" r:id="rId11"/>
    <p:sldId id="1850" r:id="rId12"/>
    <p:sldId id="1828" r:id="rId13"/>
    <p:sldId id="301" r:id="rId14"/>
    <p:sldId id="1853" r:id="rId15"/>
    <p:sldId id="1829" r:id="rId16"/>
    <p:sldId id="1830" r:id="rId17"/>
    <p:sldId id="1831" r:id="rId18"/>
    <p:sldId id="292" r:id="rId19"/>
    <p:sldId id="294" r:id="rId20"/>
    <p:sldId id="1833" r:id="rId21"/>
    <p:sldId id="1848" r:id="rId22"/>
    <p:sldId id="471" r:id="rId23"/>
    <p:sldId id="1847" r:id="rId24"/>
    <p:sldId id="1834" r:id="rId25"/>
    <p:sldId id="1832" r:id="rId26"/>
    <p:sldId id="1835" r:id="rId27"/>
    <p:sldId id="1836" r:id="rId28"/>
    <p:sldId id="1854" r:id="rId29"/>
    <p:sldId id="1858" r:id="rId30"/>
    <p:sldId id="1851" r:id="rId31"/>
    <p:sldId id="1841" r:id="rId32"/>
    <p:sldId id="1840" r:id="rId33"/>
    <p:sldId id="1842" r:id="rId34"/>
    <p:sldId id="1852" r:id="rId35"/>
    <p:sldId id="516" r:id="rId36"/>
    <p:sldId id="504" r:id="rId37"/>
    <p:sldId id="519" r:id="rId38"/>
    <p:sldId id="1859" r:id="rId39"/>
    <p:sldId id="1857" r:id="rId40"/>
    <p:sldId id="328" r:id="rId41"/>
    <p:sldId id="1827" r:id="rId42"/>
    <p:sldId id="1527" r:id="rId43"/>
    <p:sldId id="322" r:id="rId44"/>
    <p:sldId id="329" r:id="rId45"/>
    <p:sldId id="1825" r:id="rId46"/>
    <p:sldId id="1861" r:id="rId47"/>
    <p:sldId id="316" r:id="rId48"/>
    <p:sldId id="1814" r:id="rId49"/>
    <p:sldId id="1532"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6"/>
            <p14:sldId id="1405"/>
            <p14:sldId id="1846"/>
            <p14:sldId id="321"/>
            <p14:sldId id="337"/>
            <p14:sldId id="1850"/>
            <p14:sldId id="1828"/>
            <p14:sldId id="301"/>
            <p14:sldId id="1853"/>
            <p14:sldId id="1829"/>
            <p14:sldId id="1830"/>
            <p14:sldId id="1831"/>
            <p14:sldId id="292"/>
            <p14:sldId id="294"/>
            <p14:sldId id="1833"/>
            <p14:sldId id="1848"/>
            <p14:sldId id="471"/>
            <p14:sldId id="1847"/>
            <p14:sldId id="1834"/>
            <p14:sldId id="1832"/>
            <p14:sldId id="1835"/>
            <p14:sldId id="1836"/>
            <p14:sldId id="1854"/>
            <p14:sldId id="1858"/>
            <p14:sldId id="1851"/>
            <p14:sldId id="1841"/>
            <p14:sldId id="1840"/>
            <p14:sldId id="1842"/>
            <p14:sldId id="1852"/>
            <p14:sldId id="516"/>
            <p14:sldId id="504"/>
            <p14:sldId id="519"/>
            <p14:sldId id="1859"/>
            <p14:sldId id="1857"/>
            <p14:sldId id="328"/>
            <p14:sldId id="1827"/>
            <p14:sldId id="1527"/>
            <p14:sldId id="322"/>
            <p14:sldId id="329"/>
            <p14:sldId id="1825"/>
            <p14:sldId id="1861"/>
            <p14:sldId id="316"/>
            <p14:sldId id="181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4"/>
    <a:srgbClr val="004B50"/>
    <a:srgbClr val="E6E6E6"/>
    <a:srgbClr val="1A1A1A"/>
    <a:srgbClr val="FFFFFF"/>
    <a:srgbClr val="107C10"/>
    <a:srgbClr val="EAEAEA"/>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FF269-777B-9946-8C49-1188BBBB18BF}" v="4" dt="2018-04-27T19:18:32.900"/>
    <p1510:client id="{775C9505-807F-4E7F-9945-94DFD0FB272A}" v="1" dt="2018-05-02T17:50:43.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7" d="100"/>
          <a:sy n="117" d="100"/>
        </p:scale>
        <p:origin x="322" y="86"/>
      </p:cViewPr>
      <p:guideLst/>
    </p:cSldViewPr>
  </p:slideViewPr>
  <p:notesTextViewPr>
    <p:cViewPr>
      <p:scale>
        <a:sx n="400" d="100"/>
        <a:sy n="400" d="100"/>
      </p:scale>
      <p:origin x="0" y="0"/>
    </p:cViewPr>
  </p:notesTextViewPr>
  <p:sorterViewPr>
    <p:cViewPr varScale="1">
      <p:scale>
        <a:sx n="1" d="1"/>
        <a:sy n="1" d="1"/>
      </p:scale>
      <p:origin x="0" y="-1020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5/6/2018 9:22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5/6/2018 9:22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8924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1593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51787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32</a:t>
            </a:fld>
            <a:endParaRPr lang="en-US"/>
          </a:p>
        </p:txBody>
      </p:sp>
    </p:spTree>
    <p:extLst>
      <p:ext uri="{BB962C8B-B14F-4D97-AF65-F5344CB8AC3E}">
        <p14:creationId xmlns:p14="http://schemas.microsoft.com/office/powerpoint/2010/main" val="3765959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33</a:t>
            </a:fld>
            <a:endParaRPr lang="en-US"/>
          </a:p>
        </p:txBody>
      </p:sp>
    </p:spTree>
    <p:extLst>
      <p:ext uri="{BB962C8B-B14F-4D97-AF65-F5344CB8AC3E}">
        <p14:creationId xmlns:p14="http://schemas.microsoft.com/office/powerpoint/2010/main" val="356622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34</a:t>
            </a:fld>
            <a:endParaRPr lang="en-US"/>
          </a:p>
        </p:txBody>
      </p:sp>
    </p:spTree>
    <p:extLst>
      <p:ext uri="{BB962C8B-B14F-4D97-AF65-F5344CB8AC3E}">
        <p14:creationId xmlns:p14="http://schemas.microsoft.com/office/powerpoint/2010/main" val="124339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walk through a helm chart</a:t>
            </a:r>
          </a:p>
          <a:p>
            <a:r>
              <a:rPr lang="en-US"/>
              <a:t>Helm upgrade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9658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36</a:t>
            </a:fld>
            <a:endParaRPr lang="en-US"/>
          </a:p>
        </p:txBody>
      </p:sp>
    </p:spTree>
    <p:extLst>
      <p:ext uri="{BB962C8B-B14F-4D97-AF65-F5344CB8AC3E}">
        <p14:creationId xmlns:p14="http://schemas.microsoft.com/office/powerpoint/2010/main" val="2677341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37</a:t>
            </a:fld>
            <a:endParaRPr lang="en-US"/>
          </a:p>
        </p:txBody>
      </p:sp>
    </p:spTree>
    <p:extLst>
      <p:ext uri="{BB962C8B-B14F-4D97-AF65-F5344CB8AC3E}">
        <p14:creationId xmlns:p14="http://schemas.microsoft.com/office/powerpoint/2010/main" val="2807200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614866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28690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41</a:t>
            </a:fld>
            <a:endParaRPr lang="en-US"/>
          </a:p>
        </p:txBody>
      </p:sp>
    </p:spTree>
    <p:extLst>
      <p:ext uri="{BB962C8B-B14F-4D97-AF65-F5344CB8AC3E}">
        <p14:creationId xmlns:p14="http://schemas.microsoft.com/office/powerpoint/2010/main" val="1681522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5/6/2018 9:22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096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10</a:t>
            </a:fld>
            <a:endParaRPr lang="en-US"/>
          </a:p>
        </p:txBody>
      </p:sp>
    </p:spTree>
    <p:extLst>
      <p:ext uri="{BB962C8B-B14F-4D97-AF65-F5344CB8AC3E}">
        <p14:creationId xmlns:p14="http://schemas.microsoft.com/office/powerpoint/2010/main" val="1693545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5/6/2018 9:22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58201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15</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16</a:t>
            </a:fld>
            <a:endParaRPr lang="en-US"/>
          </a:p>
        </p:txBody>
      </p:sp>
    </p:spTree>
    <p:extLst>
      <p:ext uri="{BB962C8B-B14F-4D97-AF65-F5344CB8AC3E}">
        <p14:creationId xmlns:p14="http://schemas.microsoft.com/office/powerpoint/2010/main" val="206010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5/6/2018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190237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519587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5/6/2018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715514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2.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 id="2147484651" r:id="rId26"/>
    <p:sldLayoutId id="2147484659"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43.png"/><Relationship Id="rId7"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svg"/><Relationship Id="rId18" Type="http://schemas.openxmlformats.org/officeDocument/2006/relationships/image" Target="../media/image58.jpeg"/><Relationship Id="rId3" Type="http://schemas.openxmlformats.org/officeDocument/2006/relationships/image" Target="../media/image44.png"/><Relationship Id="rId21" Type="http://schemas.openxmlformats.org/officeDocument/2006/relationships/image" Target="../media/image61.png"/><Relationship Id="rId7" Type="http://schemas.openxmlformats.org/officeDocument/2006/relationships/image" Target="../media/image48.sv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notesSlide" Target="../notesSlides/notesSlide8.xml"/><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svg"/><Relationship Id="rId15" Type="http://schemas.openxmlformats.org/officeDocument/2006/relationships/image" Target="../media/image55.jpeg"/><Relationship Id="rId23" Type="http://schemas.openxmlformats.org/officeDocument/2006/relationships/image" Target="../media/image63.png"/><Relationship Id="rId10" Type="http://schemas.openxmlformats.org/officeDocument/2006/relationships/image" Target="../media/image11.png"/><Relationship Id="rId19" Type="http://schemas.openxmlformats.org/officeDocument/2006/relationships/image" Target="../media/image59.jpe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4.jpeg"/><Relationship Id="rId22"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67.png"/><Relationship Id="rId12" Type="http://schemas.openxmlformats.org/officeDocument/2006/relationships/image" Target="../media/image7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47.png"/><Relationship Id="rId5" Type="http://schemas.openxmlformats.org/officeDocument/2006/relationships/image" Target="../media/image65.png"/><Relationship Id="rId15" Type="http://schemas.openxmlformats.org/officeDocument/2006/relationships/image" Target="../media/image71.svg"/><Relationship Id="rId10" Type="http://schemas.openxmlformats.org/officeDocument/2006/relationships/image" Target="../media/image69.svg"/><Relationship Id="rId4" Type="http://schemas.openxmlformats.org/officeDocument/2006/relationships/image" Target="../media/image64.png"/><Relationship Id="rId9" Type="http://schemas.openxmlformats.org/officeDocument/2006/relationships/image" Target="../media/image45.pn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7.png"/><Relationship Id="rId18" Type="http://schemas.openxmlformats.org/officeDocument/2006/relationships/image" Target="../media/image39.png"/><Relationship Id="rId3" Type="http://schemas.openxmlformats.org/officeDocument/2006/relationships/image" Target="../media/image28.png"/><Relationship Id="rId21" Type="http://schemas.openxmlformats.org/officeDocument/2006/relationships/image" Target="../media/image42.svg"/><Relationship Id="rId7" Type="http://schemas.openxmlformats.org/officeDocument/2006/relationships/image" Target="../media/image31.emf"/><Relationship Id="rId12" Type="http://schemas.openxmlformats.org/officeDocument/2006/relationships/image" Target="../media/image16.emf"/><Relationship Id="rId17" Type="http://schemas.openxmlformats.org/officeDocument/2006/relationships/image" Target="../media/image38.sv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0.emf"/><Relationship Id="rId11" Type="http://schemas.microsoft.com/office/2007/relationships/hdphoto" Target="../media/hdphoto2.wdp"/><Relationship Id="rId5" Type="http://schemas.openxmlformats.org/officeDocument/2006/relationships/image" Target="../media/image13.emf"/><Relationship Id="rId15" Type="http://schemas.openxmlformats.org/officeDocument/2006/relationships/image" Target="../media/image36.png"/><Relationship Id="rId10" Type="http://schemas.openxmlformats.org/officeDocument/2006/relationships/image" Target="../media/image34.png"/><Relationship Id="rId19" Type="http://schemas.openxmlformats.org/officeDocument/2006/relationships/image" Target="../media/image40.svg"/><Relationship Id="rId4" Type="http://schemas.openxmlformats.org/officeDocument/2006/relationships/image" Target="../media/image29.png"/><Relationship Id="rId9" Type="http://schemas.openxmlformats.org/officeDocument/2006/relationships/image" Target="../media/image33.gif"/><Relationship Id="rId1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6.emf"/><Relationship Id="rId18" Type="http://schemas.openxmlformats.org/officeDocument/2006/relationships/image" Target="../media/image32.png"/><Relationship Id="rId26" Type="http://schemas.openxmlformats.org/officeDocument/2006/relationships/image" Target="../media/image8.svg"/><Relationship Id="rId3" Type="http://schemas.openxmlformats.org/officeDocument/2006/relationships/image" Target="../media/image13.emf"/><Relationship Id="rId21" Type="http://schemas.openxmlformats.org/officeDocument/2006/relationships/image" Target="../media/image7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50.png"/><Relationship Id="rId25" Type="http://schemas.openxmlformats.org/officeDocument/2006/relationships/image" Target="../media/image7.png"/><Relationship Id="rId2" Type="http://schemas.openxmlformats.org/officeDocument/2006/relationships/notesSlide" Target="../notesSlides/notesSlide11.xml"/><Relationship Id="rId16" Type="http://schemas.openxmlformats.org/officeDocument/2006/relationships/image" Target="../media/image73.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24" Type="http://schemas.microsoft.com/office/2007/relationships/hdphoto" Target="../media/hdphoto1.wdp"/><Relationship Id="rId5" Type="http://schemas.openxmlformats.org/officeDocument/2006/relationships/image" Target="../media/image31.emf"/><Relationship Id="rId15" Type="http://schemas.openxmlformats.org/officeDocument/2006/relationships/image" Target="../media/image72.png"/><Relationship Id="rId23" Type="http://schemas.openxmlformats.org/officeDocument/2006/relationships/image" Target="../media/image12.png"/><Relationship Id="rId28" Type="http://schemas.openxmlformats.org/officeDocument/2006/relationships/image" Target="../media/image78.png"/><Relationship Id="rId10" Type="http://schemas.openxmlformats.org/officeDocument/2006/relationships/image" Target="../media/image40.svg"/><Relationship Id="rId19" Type="http://schemas.openxmlformats.org/officeDocument/2006/relationships/image" Target="../media/image27.png"/><Relationship Id="rId4" Type="http://schemas.openxmlformats.org/officeDocument/2006/relationships/image" Target="../media/image30.emf"/><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76.png"/><Relationship Id="rId27"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0.png"/><Relationship Id="rId1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24.png"/><Relationship Id="rId12" Type="http://schemas.openxmlformats.org/officeDocument/2006/relationships/image" Target="../media/image79.png"/><Relationship Id="rId17" Type="http://schemas.openxmlformats.org/officeDocument/2006/relationships/image" Target="../media/image50.png"/><Relationship Id="rId2" Type="http://schemas.openxmlformats.org/officeDocument/2006/relationships/image" Target="../media/image7.png"/><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svg"/><Relationship Id="rId11" Type="http://schemas.openxmlformats.org/officeDocument/2006/relationships/image" Target="../media/image73.png"/><Relationship Id="rId5" Type="http://schemas.openxmlformats.org/officeDocument/2006/relationships/image" Target="../media/image9.png"/><Relationship Id="rId15" Type="http://schemas.openxmlformats.org/officeDocument/2006/relationships/image" Target="../media/image81.png"/><Relationship Id="rId10" Type="http://schemas.openxmlformats.org/officeDocument/2006/relationships/image" Target="../media/image72.png"/><Relationship Id="rId4" Type="http://schemas.openxmlformats.org/officeDocument/2006/relationships/image" Target="../media/image16.emf"/><Relationship Id="rId9" Type="http://schemas.openxmlformats.org/officeDocument/2006/relationships/image" Target="../media/image44.png"/><Relationship Id="rId14" Type="http://schemas.openxmlformats.org/officeDocument/2006/relationships/hyperlink" Target="aka.ms/acr/buil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9.png"/><Relationship Id="rId7" Type="http://schemas.openxmlformats.org/officeDocument/2006/relationships/hyperlink" Target="https://www.youtube.com/watch?v=RLBRqD2qB9U" TargetMode="External"/><Relationship Id="rId2" Type="http://schemas.openxmlformats.org/officeDocument/2006/relationships/image" Target="../media/image13.emf"/><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10" Type="http://schemas.microsoft.com/office/2007/relationships/hdphoto" Target="../media/hdphoto1.wdp"/><Relationship Id="rId4" Type="http://schemas.openxmlformats.org/officeDocument/2006/relationships/image" Target="../media/image10.sv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84.svg"/><Relationship Id="rId3" Type="http://schemas.openxmlformats.org/officeDocument/2006/relationships/image" Target="../media/image13.emf"/><Relationship Id="rId7" Type="http://schemas.openxmlformats.org/officeDocument/2006/relationships/image" Target="../media/image10.svg"/><Relationship Id="rId12" Type="http://schemas.openxmlformats.org/officeDocument/2006/relationships/image" Target="../media/image83.png"/><Relationship Id="rId17" Type="http://schemas.microsoft.com/office/2007/relationships/hdphoto" Target="../media/hdphoto1.wdp"/><Relationship Id="rId2" Type="http://schemas.openxmlformats.org/officeDocument/2006/relationships/notesSlide" Target="../notesSlides/notesSlide14.xml"/><Relationship Id="rId16"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82.tiff"/><Relationship Id="rId5" Type="http://schemas.openxmlformats.org/officeDocument/2006/relationships/image" Target="../media/image71.svg"/><Relationship Id="rId15" Type="http://schemas.openxmlformats.org/officeDocument/2006/relationships/image" Target="../media/image86.sv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85.png"/></Relationships>
</file>

<file path=ppt/slides/_rels/slide3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84.svg"/><Relationship Id="rId3" Type="http://schemas.openxmlformats.org/officeDocument/2006/relationships/image" Target="../media/image13.emf"/><Relationship Id="rId7" Type="http://schemas.openxmlformats.org/officeDocument/2006/relationships/image" Target="../media/image9.png"/><Relationship Id="rId12" Type="http://schemas.openxmlformats.org/officeDocument/2006/relationships/image" Target="../media/image83.png"/><Relationship Id="rId17" Type="http://schemas.microsoft.com/office/2007/relationships/hdphoto" Target="../media/hdphoto1.wdp"/><Relationship Id="rId2" Type="http://schemas.openxmlformats.org/officeDocument/2006/relationships/notesSlide" Target="../notesSlides/notesSlide15.xml"/><Relationship Id="rId16"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png"/><Relationship Id="rId15" Type="http://schemas.openxmlformats.org/officeDocument/2006/relationships/image" Target="../media/image86.svg"/><Relationship Id="rId10" Type="http://schemas.openxmlformats.org/officeDocument/2006/relationships/image" Target="../media/image74.png"/><Relationship Id="rId4" Type="http://schemas.openxmlformats.org/officeDocument/2006/relationships/image" Target="../media/image82.tiff"/><Relationship Id="rId9" Type="http://schemas.openxmlformats.org/officeDocument/2006/relationships/image" Target="../media/image16.emf"/><Relationship Id="rId1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85.png"/><Relationship Id="rId3" Type="http://schemas.openxmlformats.org/officeDocument/2006/relationships/image" Target="../media/image82.tiff"/><Relationship Id="rId7" Type="http://schemas.openxmlformats.org/officeDocument/2006/relationships/image" Target="../media/image10.svg"/><Relationship Id="rId12" Type="http://schemas.openxmlformats.org/officeDocument/2006/relationships/image" Target="../media/image84.svg"/><Relationship Id="rId17" Type="http://schemas.openxmlformats.org/officeDocument/2006/relationships/image" Target="../media/image13.emf"/><Relationship Id="rId2" Type="http://schemas.openxmlformats.org/officeDocument/2006/relationships/notesSlide" Target="../notesSlides/notesSlide16.xml"/><Relationship Id="rId16" Type="http://schemas.microsoft.com/office/2007/relationships/hdphoto" Target="../media/hdphoto1.wdp"/><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83.png"/><Relationship Id="rId5" Type="http://schemas.openxmlformats.org/officeDocument/2006/relationships/image" Target="../media/image71.svg"/><Relationship Id="rId15" Type="http://schemas.openxmlformats.org/officeDocument/2006/relationships/image" Target="../media/image12.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4.png"/><Relationship Id="rId14" Type="http://schemas.openxmlformats.org/officeDocument/2006/relationships/image" Target="../media/image8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36.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42.png"/><Relationship Id="rId12" Type="http://schemas.openxmlformats.org/officeDocument/2006/relationships/image" Target="../media/image27.png"/><Relationship Id="rId17" Type="http://schemas.openxmlformats.org/officeDocument/2006/relationships/image" Target="../media/image72.png"/><Relationship Id="rId2" Type="http://schemas.openxmlformats.org/officeDocument/2006/relationships/notesSlide" Target="../notesSlides/notesSlide18.xml"/><Relationship Id="rId16"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410.png"/><Relationship Id="rId11" Type="http://schemas.openxmlformats.org/officeDocument/2006/relationships/image" Target="../media/image88.png"/><Relationship Id="rId5" Type="http://schemas.openxmlformats.org/officeDocument/2006/relationships/image" Target="../media/image87.png"/><Relationship Id="rId15" Type="http://schemas.openxmlformats.org/officeDocument/2006/relationships/image" Target="../media/image75.png"/><Relationship Id="rId10" Type="http://schemas.openxmlformats.org/officeDocument/2006/relationships/image" Target="../media/image11.png"/><Relationship Id="rId19"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50.png"/><Relationship Id="rId1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hyperlink" Target="https://blogs.msdn.microsoft.com/stevelasker/2018/03/01/docker-tagging-best-practices-for-tagging-and-versioning-docker-image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github.com/demo42" TargetMode="External"/><Relationship Id="rId3" Type="http://schemas.openxmlformats.org/officeDocument/2006/relationships/hyperlink" Target="aka.ms/acr/brigade" TargetMode="External"/><Relationship Id="rId7" Type="http://schemas.openxmlformats.org/officeDocument/2006/relationships/hyperlink" Target="aka.ms/acr/presentations" TargetMode="External"/><Relationship Id="rId2" Type="http://schemas.openxmlformats.org/officeDocument/2006/relationships/hyperlink" Target="http://aka.ms/kubernetes" TargetMode="External"/><Relationship Id="rId1" Type="http://schemas.openxmlformats.org/officeDocument/2006/relationships/slideLayout" Target="../slideLayouts/slideLayout3.xml"/><Relationship Id="rId6" Type="http://schemas.openxmlformats.org/officeDocument/2006/relationships/hyperlink" Target="aka.ms/acr/geo-replication" TargetMode="External"/><Relationship Id="rId5" Type="http://schemas.openxmlformats.org/officeDocument/2006/relationships/hyperlink" Target="aka.ms/acr/build" TargetMode="External"/><Relationship Id="rId10" Type="http://schemas.openxmlformats.org/officeDocument/2006/relationships/hyperlink" Target="mailto:SteveLas@Microsoft.com" TargetMode="External"/><Relationship Id="rId4" Type="http://schemas.openxmlformats.org/officeDocument/2006/relationships/hyperlink" Target="aka.ms/helm" TargetMode="External"/><Relationship Id="rId9" Type="http://schemas.openxmlformats.org/officeDocument/2006/relationships/hyperlink" Target="https://blogs.msdn.microsoft.com/stevelasker/2018/03/01/docker-tagging-best-practices-for-tagging-and-versioning-docker-imag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8.svg"/><Relationship Id="rId21"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6.emf"/><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20.sv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10.sv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3.emf"/><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7.png"/><Relationship Id="rId18" Type="http://schemas.openxmlformats.org/officeDocument/2006/relationships/image" Target="../media/image39.png"/><Relationship Id="rId3" Type="http://schemas.openxmlformats.org/officeDocument/2006/relationships/image" Target="../media/image28.png"/><Relationship Id="rId21" Type="http://schemas.openxmlformats.org/officeDocument/2006/relationships/image" Target="../media/image42.svg"/><Relationship Id="rId7" Type="http://schemas.openxmlformats.org/officeDocument/2006/relationships/image" Target="../media/image31.emf"/><Relationship Id="rId12" Type="http://schemas.openxmlformats.org/officeDocument/2006/relationships/image" Target="../media/image16.emf"/><Relationship Id="rId17" Type="http://schemas.openxmlformats.org/officeDocument/2006/relationships/image" Target="../media/image38.sv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0.emf"/><Relationship Id="rId11" Type="http://schemas.microsoft.com/office/2007/relationships/hdphoto" Target="../media/hdphoto2.wdp"/><Relationship Id="rId5" Type="http://schemas.openxmlformats.org/officeDocument/2006/relationships/image" Target="../media/image13.emf"/><Relationship Id="rId15" Type="http://schemas.openxmlformats.org/officeDocument/2006/relationships/image" Target="../media/image36.png"/><Relationship Id="rId10" Type="http://schemas.openxmlformats.org/officeDocument/2006/relationships/image" Target="../media/image34.png"/><Relationship Id="rId19" Type="http://schemas.openxmlformats.org/officeDocument/2006/relationships/image" Target="../media/image40.svg"/><Relationship Id="rId4" Type="http://schemas.openxmlformats.org/officeDocument/2006/relationships/image" Target="../media/image29.png"/><Relationship Id="rId9" Type="http://schemas.openxmlformats.org/officeDocument/2006/relationships/image" Target="../media/image33.gif"/><Relationship Id="rId14" Type="http://schemas.openxmlformats.org/officeDocument/2006/relationships/image" Target="../media/image3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A8F3D-A367-4702-8567-105B3072153B}"/>
              </a:ext>
            </a:extLst>
          </p:cNvPr>
          <p:cNvSpPr>
            <a:spLocks noGrp="1"/>
          </p:cNvSpPr>
          <p:nvPr>
            <p:ph type="title"/>
          </p:nvPr>
        </p:nvSpPr>
        <p:spPr/>
        <p:txBody>
          <a:bodyPr/>
          <a:lstStyle/>
          <a:p>
            <a:r>
              <a:rPr lang="en-US" dirty="0"/>
              <a:t>Docker Multi-Stage Builds</a:t>
            </a:r>
          </a:p>
        </p:txBody>
      </p:sp>
      <p:sp>
        <p:nvSpPr>
          <p:cNvPr id="5" name="Rectangle 4">
            <a:extLst>
              <a:ext uri="{FF2B5EF4-FFF2-40B4-BE49-F238E27FC236}">
                <a16:creationId xmlns:a16="http://schemas.microsoft.com/office/drawing/2014/main" id="{49F9AF01-3B5C-476F-B648-7DF509D29ACC}"/>
              </a:ext>
            </a:extLst>
          </p:cNvPr>
          <p:cNvSpPr/>
          <p:nvPr/>
        </p:nvSpPr>
        <p:spPr>
          <a:xfrm>
            <a:off x="178816" y="4650571"/>
            <a:ext cx="3145536" cy="13817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67" err="1"/>
              <a:t>microsoft</a:t>
            </a:r>
            <a:r>
              <a:rPr lang="en-US" sz="1867"/>
              <a:t>/</a:t>
            </a:r>
            <a:r>
              <a:rPr lang="en-US" sz="1867" err="1"/>
              <a:t>aspnetcore</a:t>
            </a:r>
            <a:r>
              <a:rPr lang="en-US" sz="1867"/>
              <a:t>-build</a:t>
            </a:r>
          </a:p>
        </p:txBody>
      </p:sp>
      <p:sp>
        <p:nvSpPr>
          <p:cNvPr id="6" name="Rectangle 5">
            <a:extLst>
              <a:ext uri="{FF2B5EF4-FFF2-40B4-BE49-F238E27FC236}">
                <a16:creationId xmlns:a16="http://schemas.microsoft.com/office/drawing/2014/main" id="{BB0F12D6-CFE7-4949-BDEE-A1D282E99D1D}"/>
              </a:ext>
            </a:extLst>
          </p:cNvPr>
          <p:cNvSpPr/>
          <p:nvPr/>
        </p:nvSpPr>
        <p:spPr>
          <a:xfrm>
            <a:off x="178816" y="416289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sln</a:t>
            </a:r>
            <a:endParaRPr lang="en-US" sz="1867"/>
          </a:p>
        </p:txBody>
      </p:sp>
      <p:sp>
        <p:nvSpPr>
          <p:cNvPr id="7" name="Rectangle 6">
            <a:extLst>
              <a:ext uri="{FF2B5EF4-FFF2-40B4-BE49-F238E27FC236}">
                <a16:creationId xmlns:a16="http://schemas.microsoft.com/office/drawing/2014/main" id="{DC2F9B7C-B434-4D48-8E9C-D46DFA10D00D}"/>
              </a:ext>
            </a:extLst>
          </p:cNvPr>
          <p:cNvSpPr/>
          <p:nvPr/>
        </p:nvSpPr>
        <p:spPr>
          <a:xfrm>
            <a:off x="178816" y="367521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csproj</a:t>
            </a:r>
            <a:endParaRPr lang="en-US" sz="1867"/>
          </a:p>
        </p:txBody>
      </p:sp>
      <p:sp>
        <p:nvSpPr>
          <p:cNvPr id="8" name="Rectangle 7">
            <a:extLst>
              <a:ext uri="{FF2B5EF4-FFF2-40B4-BE49-F238E27FC236}">
                <a16:creationId xmlns:a16="http://schemas.microsoft.com/office/drawing/2014/main" id="{DB200C72-5B32-4004-B81A-5393579B6956}"/>
              </a:ext>
            </a:extLst>
          </p:cNvPr>
          <p:cNvSpPr/>
          <p:nvPr/>
        </p:nvSpPr>
        <p:spPr>
          <a:xfrm>
            <a:off x="178816" y="318753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nuget restore</a:t>
            </a:r>
          </a:p>
        </p:txBody>
      </p:sp>
      <p:sp>
        <p:nvSpPr>
          <p:cNvPr id="9" name="Rectangle 8">
            <a:extLst>
              <a:ext uri="{FF2B5EF4-FFF2-40B4-BE49-F238E27FC236}">
                <a16:creationId xmlns:a16="http://schemas.microsoft.com/office/drawing/2014/main" id="{08C8E406-B461-4F17-BBF7-06D72C51F886}"/>
              </a:ext>
            </a:extLst>
          </p:cNvPr>
          <p:cNvSpPr/>
          <p:nvPr/>
        </p:nvSpPr>
        <p:spPr>
          <a:xfrm>
            <a:off x="178816" y="269985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source</a:t>
            </a:r>
          </a:p>
        </p:txBody>
      </p:sp>
      <p:sp>
        <p:nvSpPr>
          <p:cNvPr id="10" name="Rectangle 9">
            <a:extLst>
              <a:ext uri="{FF2B5EF4-FFF2-40B4-BE49-F238E27FC236}">
                <a16:creationId xmlns:a16="http://schemas.microsoft.com/office/drawing/2014/main" id="{C1C141B5-2B0E-4F83-8A08-372E2675EC34}"/>
              </a:ext>
            </a:extLst>
          </p:cNvPr>
          <p:cNvSpPr/>
          <p:nvPr/>
        </p:nvSpPr>
        <p:spPr>
          <a:xfrm>
            <a:off x="178816" y="2211960"/>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build</a:t>
            </a:r>
          </a:p>
        </p:txBody>
      </p:sp>
      <p:sp>
        <p:nvSpPr>
          <p:cNvPr id="11" name="Rectangle 10">
            <a:extLst>
              <a:ext uri="{FF2B5EF4-FFF2-40B4-BE49-F238E27FC236}">
                <a16:creationId xmlns:a16="http://schemas.microsoft.com/office/drawing/2014/main" id="{2F7E6F33-E10F-4F35-970C-0B89981FC63E}"/>
              </a:ext>
            </a:extLst>
          </p:cNvPr>
          <p:cNvSpPr/>
          <p:nvPr/>
        </p:nvSpPr>
        <p:spPr>
          <a:xfrm>
            <a:off x="4519168" y="5406475"/>
            <a:ext cx="2739136" cy="625856"/>
          </a:xfrm>
          <a:prstGeom prst="rect">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67"/>
              <a:t>publish</a:t>
            </a:r>
          </a:p>
        </p:txBody>
      </p:sp>
      <p:sp>
        <p:nvSpPr>
          <p:cNvPr id="12" name="Rectangle 11">
            <a:extLst>
              <a:ext uri="{FF2B5EF4-FFF2-40B4-BE49-F238E27FC236}">
                <a16:creationId xmlns:a16="http://schemas.microsoft.com/office/drawing/2014/main" id="{50CD56AF-8A47-4B37-9FCC-8D9EA9C9E34C}"/>
              </a:ext>
            </a:extLst>
          </p:cNvPr>
          <p:cNvSpPr/>
          <p:nvPr/>
        </p:nvSpPr>
        <p:spPr>
          <a:xfrm>
            <a:off x="4519168" y="4918795"/>
            <a:ext cx="2739136" cy="386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publish</a:t>
            </a:r>
          </a:p>
        </p:txBody>
      </p:sp>
      <p:cxnSp>
        <p:nvCxnSpPr>
          <p:cNvPr id="22" name="Connector: Elbow 21">
            <a:extLst>
              <a:ext uri="{FF2B5EF4-FFF2-40B4-BE49-F238E27FC236}">
                <a16:creationId xmlns:a16="http://schemas.microsoft.com/office/drawing/2014/main" id="{378142C1-271F-4F48-9532-D80AF74E3A1B}"/>
              </a:ext>
            </a:extLst>
          </p:cNvPr>
          <p:cNvCxnSpPr>
            <a:cxnSpLocks/>
            <a:stCxn id="10" idx="0"/>
            <a:endCxn id="11" idx="2"/>
          </p:cNvCxnSpPr>
          <p:nvPr/>
        </p:nvCxnSpPr>
        <p:spPr>
          <a:xfrm rot="16200000" flipH="1">
            <a:off x="1909975" y="2053569"/>
            <a:ext cx="3820371" cy="4137152"/>
          </a:xfrm>
          <a:prstGeom prst="bentConnector5">
            <a:avLst>
              <a:gd name="adj1" fmla="val -7978"/>
              <a:gd name="adj2" fmla="val 52456"/>
              <a:gd name="adj3" fmla="val 107978"/>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973C5DF-C977-4417-91E9-1C936905625F}"/>
              </a:ext>
            </a:extLst>
          </p:cNvPr>
          <p:cNvSpPr/>
          <p:nvPr/>
        </p:nvSpPr>
        <p:spPr>
          <a:xfrm>
            <a:off x="8580459" y="4650571"/>
            <a:ext cx="318075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endParaRPr lang="en-US" sz="1867"/>
          </a:p>
        </p:txBody>
      </p:sp>
      <p:sp>
        <p:nvSpPr>
          <p:cNvPr id="27" name="Rectangle 26">
            <a:extLst>
              <a:ext uri="{FF2B5EF4-FFF2-40B4-BE49-F238E27FC236}">
                <a16:creationId xmlns:a16="http://schemas.microsoft.com/office/drawing/2014/main" id="{6653547E-0B8A-45AB-95C0-EB1500512A9B}"/>
              </a:ext>
            </a:extLst>
          </p:cNvPr>
          <p:cNvSpPr/>
          <p:nvPr/>
        </p:nvSpPr>
        <p:spPr>
          <a:xfrm>
            <a:off x="8580459" y="3573611"/>
            <a:ext cx="3180756" cy="6258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67">
                <a:solidFill>
                  <a:schemeClr val="bg1"/>
                </a:solidFill>
              </a:rPr>
              <a:t>final</a:t>
            </a:r>
          </a:p>
        </p:txBody>
      </p:sp>
      <p:sp>
        <p:nvSpPr>
          <p:cNvPr id="29" name="Rectangle 28">
            <a:extLst>
              <a:ext uri="{FF2B5EF4-FFF2-40B4-BE49-F238E27FC236}">
                <a16:creationId xmlns:a16="http://schemas.microsoft.com/office/drawing/2014/main" id="{34238A64-9A44-45FF-83A4-F6DF90C4CB20}"/>
              </a:ext>
            </a:extLst>
          </p:cNvPr>
          <p:cNvSpPr/>
          <p:nvPr/>
        </p:nvSpPr>
        <p:spPr>
          <a:xfrm>
            <a:off x="8580459" y="3085931"/>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a:solidFill>
                  <a:schemeClr val="tx1"/>
                </a:solidFill>
              </a:rPr>
              <a:t>COPY --from=publish /app </a:t>
            </a:r>
          </a:p>
        </p:txBody>
      </p:sp>
      <p:cxnSp>
        <p:nvCxnSpPr>
          <p:cNvPr id="30" name="Connector: Elbow 29">
            <a:extLst>
              <a:ext uri="{FF2B5EF4-FFF2-40B4-BE49-F238E27FC236}">
                <a16:creationId xmlns:a16="http://schemas.microsoft.com/office/drawing/2014/main" id="{ADCE4D7F-776E-4A59-BF55-768A1B1F9B6E}"/>
              </a:ext>
            </a:extLst>
          </p:cNvPr>
          <p:cNvCxnSpPr>
            <a:cxnSpLocks/>
            <a:stCxn id="12" idx="3"/>
            <a:endCxn id="29" idx="1"/>
          </p:cNvCxnSpPr>
          <p:nvPr/>
        </p:nvCxnSpPr>
        <p:spPr>
          <a:xfrm flipV="1">
            <a:off x="7258304" y="3278971"/>
            <a:ext cx="1322155" cy="1832864"/>
          </a:xfrm>
          <a:prstGeom prst="bentConnector3">
            <a:avLst>
              <a:gd name="adj1" fmla="val 50000"/>
            </a:avLst>
          </a:prstGeom>
          <a:ln w="38100">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3" name="Rectangle 32">
            <a:extLst>
              <a:ext uri="{FF2B5EF4-FFF2-40B4-BE49-F238E27FC236}">
                <a16:creationId xmlns:a16="http://schemas.microsoft.com/office/drawing/2014/main" id="{058AAE88-798E-4598-BFCD-E0D67A92631B}"/>
              </a:ext>
            </a:extLst>
          </p:cNvPr>
          <p:cNvSpPr/>
          <p:nvPr/>
        </p:nvSpPr>
        <p:spPr>
          <a:xfrm>
            <a:off x="8580459" y="2648947"/>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7">
                <a:solidFill>
                  <a:srgbClr val="0000FF"/>
                </a:solidFill>
                <a:latin typeface="Consolas" panose="020B0609020204030204" pitchFamily="49" charset="0"/>
              </a:rPr>
              <a:t>ENTRYPOINT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"dotnet"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"HelloWorld.dll"</a:t>
            </a:r>
            <a:r>
              <a:rPr lang="en-US" sz="1067">
                <a:solidFill>
                  <a:srgbClr val="000000"/>
                </a:solidFill>
                <a:latin typeface="Consolas" panose="020B0609020204030204" pitchFamily="49" charset="0"/>
              </a:rPr>
              <a:t>]</a:t>
            </a:r>
          </a:p>
        </p:txBody>
      </p:sp>
      <p:cxnSp>
        <p:nvCxnSpPr>
          <p:cNvPr id="34" name="Connector: Elbow 33">
            <a:extLst>
              <a:ext uri="{FF2B5EF4-FFF2-40B4-BE49-F238E27FC236}">
                <a16:creationId xmlns:a16="http://schemas.microsoft.com/office/drawing/2014/main" id="{AC317602-2F2D-443F-BC18-F0B1B78BA17D}"/>
              </a:ext>
            </a:extLst>
          </p:cNvPr>
          <p:cNvCxnSpPr>
            <a:cxnSpLocks/>
            <a:stCxn id="24" idx="0"/>
            <a:endCxn id="27" idx="2"/>
          </p:cNvCxnSpPr>
          <p:nvPr/>
        </p:nvCxnSpPr>
        <p:spPr>
          <a:xfrm flipV="1">
            <a:off x="10170837" y="4199467"/>
            <a:ext cx="0" cy="451104"/>
          </a:xfrm>
          <a:prstGeom prst="straightConnector1">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523140C-708E-4D4A-8784-B01EAB14B73F}"/>
              </a:ext>
            </a:extLst>
          </p:cNvPr>
          <p:cNvSpPr/>
          <p:nvPr/>
        </p:nvSpPr>
        <p:spPr>
          <a:xfrm>
            <a:off x="4009813" y="1107855"/>
            <a:ext cx="6096000" cy="3600986"/>
          </a:xfrm>
          <a:prstGeom prst="rect">
            <a:avLst/>
          </a:prstGeom>
        </p:spPr>
        <p:txBody>
          <a:bodyPr>
            <a:spAutoFit/>
          </a:bodyPr>
          <a:lstStyle/>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base</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/aspnetcore-build:2.0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build</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HelloWorld.sln ./</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a:t>
            </a:r>
            <a:r>
              <a:rPr lang="en-US" sz="1200" dirty="0" err="1">
                <a:solidFill>
                  <a:srgbClr val="000000"/>
                </a:solidFill>
                <a:latin typeface="Consolas" panose="020B0609020204030204" pitchFamily="49" charset="0"/>
              </a:rPr>
              <a:t>HelloWorld.csproj</a:t>
            </a:r>
            <a:r>
              <a:rPr lang="en-US" sz="1200" dirty="0">
                <a:solidFill>
                  <a:srgbClr val="000000"/>
                </a:solidFill>
                <a:latin typeface="Consolas" panose="020B0609020204030204" pitchFamily="49" charset="0"/>
              </a:rPr>
              <a:t> HelloWorld/</a:t>
            </a:r>
          </a:p>
          <a:p>
            <a:r>
              <a:rPr lang="en-US" sz="1200" dirty="0">
                <a:solidFill>
                  <a:srgbClr val="0000FF"/>
                </a:solidFill>
                <a:latin typeface="Consolas" panose="020B0609020204030204" pitchFamily="49" charset="0"/>
              </a:rPr>
              <a:t>RUN </a:t>
            </a:r>
            <a:r>
              <a:rPr lang="en-US" sz="1200" dirty="0">
                <a:solidFill>
                  <a:srgbClr val="000000"/>
                </a:solidFill>
                <a:latin typeface="Consolas" panose="020B0609020204030204" pitchFamily="49" charset="0"/>
              </a:rPr>
              <a:t>dotnet restore -nowarn:msb3202,nu1503</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 .</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r>
              <a:rPr lang="en-US" sz="1200" dirty="0">
                <a:solidFill>
                  <a:srgbClr val="000000"/>
                </a:solidFill>
                <a:latin typeface="Consolas" panose="020B0609020204030204" pitchFamily="49" charset="0"/>
              </a:rPr>
              <a:t>/HelloWorld</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build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build</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publish</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publish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base</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final</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r>
              <a:rPr lang="en-US" sz="1200" dirty="0">
                <a:solidFill>
                  <a:srgbClr val="0000FF"/>
                </a:solidFill>
                <a:latin typeface="Consolas" panose="020B0609020204030204" pitchFamily="49" charset="0"/>
              </a:rPr>
              <a:t>COPY </a:t>
            </a:r>
            <a:r>
              <a:rPr lang="en-US" sz="1200" dirty="0">
                <a:solidFill>
                  <a:srgbClr val="000000"/>
                </a:solidFill>
                <a:latin typeface="Consolas" panose="020B0609020204030204" pitchFamily="49" charset="0"/>
              </a:rPr>
              <a:t>--from=publish /app .</a:t>
            </a:r>
          </a:p>
          <a:p>
            <a:r>
              <a:rPr lang="en-US" sz="1200" dirty="0">
                <a:solidFill>
                  <a:srgbClr val="0000FF"/>
                </a:solidFill>
                <a:latin typeface="Consolas" panose="020B0609020204030204" pitchFamily="49" charset="0"/>
              </a:rPr>
              <a:t>ENTRYPOINT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"dotnet"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"HelloWorld.dll"</a:t>
            </a:r>
            <a:r>
              <a:rPr lang="en-US" sz="1200" dirty="0">
                <a:solidFill>
                  <a:srgbClr val="000000"/>
                </a:solidFill>
                <a:latin typeface="Consolas" panose="020B0609020204030204" pitchFamily="49" charset="0"/>
              </a:rPr>
              <a:t>]</a:t>
            </a:r>
          </a:p>
        </p:txBody>
      </p:sp>
      <p:sp>
        <p:nvSpPr>
          <p:cNvPr id="49" name="Rectangle 48">
            <a:extLst>
              <a:ext uri="{FF2B5EF4-FFF2-40B4-BE49-F238E27FC236}">
                <a16:creationId xmlns:a16="http://schemas.microsoft.com/office/drawing/2014/main" id="{70EB6B7B-0357-49B7-B09A-E7F78CFBB1A8}"/>
              </a:ext>
            </a:extLst>
          </p:cNvPr>
          <p:cNvSpPr/>
          <p:nvPr/>
        </p:nvSpPr>
        <p:spPr>
          <a:xfrm>
            <a:off x="8441267" y="2491739"/>
            <a:ext cx="3445933" cy="3655059"/>
          </a:xfrm>
          <a:prstGeom prst="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Tree>
    <p:extLst>
      <p:ext uri="{BB962C8B-B14F-4D97-AF65-F5344CB8AC3E}">
        <p14:creationId xmlns:p14="http://schemas.microsoft.com/office/powerpoint/2010/main" val="15604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wipe(left)">
                                      <p:cBhvr>
                                        <p:cTn id="7" dur="500"/>
                                        <p:tgtEl>
                                          <p:spTgt spid="4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animEffect transition="in" filter="wipe(left)">
                                      <p:cBhvr>
                                        <p:cTn id="11" dur="500"/>
                                        <p:tgtEl>
                                          <p:spTgt spid="45">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xEl>
                                              <p:pRg st="3" end="3"/>
                                            </p:txEl>
                                          </p:spTgt>
                                        </p:tgtEl>
                                        <p:attrNameLst>
                                          <p:attrName>style.visibility</p:attrName>
                                        </p:attrNameLst>
                                      </p:cBhvr>
                                      <p:to>
                                        <p:strVal val="visible"/>
                                      </p:to>
                                    </p:set>
                                    <p:animEffect transition="in" filter="wipe(left)">
                                      <p:cBhvr>
                                        <p:cTn id="21" dur="500"/>
                                        <p:tgtEl>
                                          <p:spTgt spid="45">
                                            <p:txEl>
                                              <p:pRg st="3" end="3"/>
                                            </p:txEl>
                                          </p:spTgt>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5">
                                            <p:txEl>
                                              <p:pRg st="4" end="4"/>
                                            </p:txEl>
                                          </p:spTgt>
                                        </p:tgtEl>
                                        <p:attrNameLst>
                                          <p:attrName>style.visibility</p:attrName>
                                        </p:attrNameLst>
                                      </p:cBhvr>
                                      <p:to>
                                        <p:strVal val="visible"/>
                                      </p:to>
                                    </p:set>
                                    <p:animEffect transition="in" filter="wipe(left)">
                                      <p:cBhvr>
                                        <p:cTn id="30" dur="500"/>
                                        <p:tgtEl>
                                          <p:spTgt spid="4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animEffect transition="in" filter="wipe(left)">
                                      <p:cBhvr>
                                        <p:cTn id="35" dur="500"/>
                                        <p:tgtEl>
                                          <p:spTgt spid="45">
                                            <p:txEl>
                                              <p:pRg st="5" end="5"/>
                                            </p:txEl>
                                          </p:spTgt>
                                        </p:tgtEl>
                                      </p:cBhvr>
                                    </p:animEffect>
                                  </p:childTnLst>
                                </p:cTn>
                              </p:par>
                            </p:childTnLst>
                          </p:cTn>
                        </p:par>
                        <p:par>
                          <p:cTn id="36" fill="hold">
                            <p:stCondLst>
                              <p:cond delay="500"/>
                            </p:stCondLst>
                            <p:childTnLst>
                              <p:par>
                                <p:cTn id="37" presetID="1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5">
                                            <p:txEl>
                                              <p:pRg st="6" end="6"/>
                                            </p:txEl>
                                          </p:spTgt>
                                        </p:tgtEl>
                                        <p:attrNameLst>
                                          <p:attrName>style.visibility</p:attrName>
                                        </p:attrNameLst>
                                      </p:cBhvr>
                                      <p:to>
                                        <p:strVal val="visible"/>
                                      </p:to>
                                    </p:set>
                                    <p:animEffect transition="in" filter="wipe(left)">
                                      <p:cBhvr>
                                        <p:cTn id="45" dur="500"/>
                                        <p:tgtEl>
                                          <p:spTgt spid="45">
                                            <p:txEl>
                                              <p:pRg st="6" end="6"/>
                                            </p:txEl>
                                          </p:spTgt>
                                        </p:tgtEl>
                                      </p:cBhvr>
                                    </p:animEffect>
                                  </p:childTnLst>
                                </p:cTn>
                              </p:par>
                            </p:childTnLst>
                          </p:cTn>
                        </p:par>
                        <p:par>
                          <p:cTn id="46" fill="hold">
                            <p:stCondLst>
                              <p:cond delay="500"/>
                            </p:stCondLst>
                            <p:childTnLst>
                              <p:par>
                                <p:cTn id="47" presetID="12" presetClass="entr" presetSubtype="4"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5">
                                            <p:txEl>
                                              <p:pRg st="7" end="7"/>
                                            </p:txEl>
                                          </p:spTgt>
                                        </p:tgtEl>
                                        <p:attrNameLst>
                                          <p:attrName>style.visibility</p:attrName>
                                        </p:attrNameLst>
                                      </p:cBhvr>
                                      <p:to>
                                        <p:strVal val="visible"/>
                                      </p:to>
                                    </p:set>
                                    <p:animEffect transition="in" filter="wipe(left)">
                                      <p:cBhvr>
                                        <p:cTn id="55" dur="500"/>
                                        <p:tgtEl>
                                          <p:spTgt spid="45">
                                            <p:txEl>
                                              <p:pRg st="7" end="7"/>
                                            </p:txEl>
                                          </p:spTgt>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ppt_y</p:attrName>
                                        </p:attrNameLst>
                                      </p:cBhvr>
                                      <p:tavLst>
                                        <p:tav tm="0">
                                          <p:val>
                                            <p:strVal val="#ppt_y+#ppt_h*1.125000"/>
                                          </p:val>
                                        </p:tav>
                                        <p:tav tm="100000">
                                          <p:val>
                                            <p:strVal val="#ppt_y"/>
                                          </p:val>
                                        </p:tav>
                                      </p:tavLst>
                                    </p:anim>
                                    <p:animEffect transition="in" filter="wipe(up)">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xEl>
                                              <p:pRg st="8" end="8"/>
                                            </p:txEl>
                                          </p:spTgt>
                                        </p:tgtEl>
                                        <p:attrNameLst>
                                          <p:attrName>style.visibility</p:attrName>
                                        </p:attrNameLst>
                                      </p:cBhvr>
                                      <p:to>
                                        <p:strVal val="visible"/>
                                      </p:to>
                                    </p:set>
                                    <p:animEffect transition="in" filter="wipe(left)">
                                      <p:cBhvr>
                                        <p:cTn id="65" dur="500"/>
                                        <p:tgtEl>
                                          <p:spTgt spid="45">
                                            <p:txEl>
                                              <p:pRg st="8" end="8"/>
                                            </p:txEl>
                                          </p:spTgt>
                                        </p:tgtEl>
                                      </p:cBhvr>
                                    </p:animEffect>
                                  </p:childTnLst>
                                </p:cTn>
                              </p:par>
                            </p:childTnLst>
                          </p:cTn>
                        </p:par>
                        <p:par>
                          <p:cTn id="66" fill="hold">
                            <p:stCondLst>
                              <p:cond delay="500"/>
                            </p:stCondLst>
                            <p:childTnLst>
                              <p:par>
                                <p:cTn id="67" presetID="12" presetClass="entr" presetSubtype="4"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p:tgtEl>
                                          <p:spTgt spid="9"/>
                                        </p:tgtEl>
                                        <p:attrNameLst>
                                          <p:attrName>ppt_y</p:attrName>
                                        </p:attrNameLst>
                                      </p:cBhvr>
                                      <p:tavLst>
                                        <p:tav tm="0">
                                          <p:val>
                                            <p:strVal val="#ppt_y+#ppt_h*1.125000"/>
                                          </p:val>
                                        </p:tav>
                                        <p:tav tm="100000">
                                          <p:val>
                                            <p:strVal val="#ppt_y"/>
                                          </p:val>
                                        </p:tav>
                                      </p:tavLst>
                                    </p:anim>
                                    <p:animEffect transition="in" filter="wipe(up)">
                                      <p:cBhvr>
                                        <p:cTn id="70" dur="500"/>
                                        <p:tgtEl>
                                          <p:spTgt spid="9"/>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45">
                                            <p:txEl>
                                              <p:pRg st="9" end="9"/>
                                            </p:txEl>
                                          </p:spTgt>
                                        </p:tgtEl>
                                        <p:attrNameLst>
                                          <p:attrName>style.visibility</p:attrName>
                                        </p:attrNameLst>
                                      </p:cBhvr>
                                      <p:to>
                                        <p:strVal val="visible"/>
                                      </p:to>
                                    </p:set>
                                    <p:animEffect transition="in" filter="wipe(left)">
                                      <p:cBhvr>
                                        <p:cTn id="74" dur="500"/>
                                        <p:tgtEl>
                                          <p:spTgt spid="45">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5">
                                            <p:txEl>
                                              <p:pRg st="10" end="10"/>
                                            </p:txEl>
                                          </p:spTgt>
                                        </p:tgtEl>
                                        <p:attrNameLst>
                                          <p:attrName>style.visibility</p:attrName>
                                        </p:attrNameLst>
                                      </p:cBhvr>
                                      <p:to>
                                        <p:strVal val="visible"/>
                                      </p:to>
                                    </p:set>
                                    <p:animEffect transition="in" filter="wipe(left)">
                                      <p:cBhvr>
                                        <p:cTn id="79" dur="500"/>
                                        <p:tgtEl>
                                          <p:spTgt spid="45">
                                            <p:txEl>
                                              <p:pRg st="10" end="10"/>
                                            </p:txEl>
                                          </p:spTgt>
                                        </p:tgtEl>
                                      </p:cBhvr>
                                    </p:animEffect>
                                  </p:childTnLst>
                                </p:cTn>
                              </p:par>
                            </p:childTnLst>
                          </p:cTn>
                        </p:par>
                        <p:par>
                          <p:cTn id="80" fill="hold">
                            <p:stCondLst>
                              <p:cond delay="500"/>
                            </p:stCondLst>
                            <p:childTnLst>
                              <p:par>
                                <p:cTn id="81" presetID="12" presetClass="entr" presetSubtype="4"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ppt_y</p:attrName>
                                        </p:attrNameLst>
                                      </p:cBhvr>
                                      <p:tavLst>
                                        <p:tav tm="0">
                                          <p:val>
                                            <p:strVal val="#ppt_y+#ppt_h*1.125000"/>
                                          </p:val>
                                        </p:tav>
                                        <p:tav tm="100000">
                                          <p:val>
                                            <p:strVal val="#ppt_y"/>
                                          </p:val>
                                        </p:tav>
                                      </p:tavLst>
                                    </p:anim>
                                    <p:animEffect transition="in" filter="wipe(up)">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5">
                                            <p:txEl>
                                              <p:pRg st="12" end="12"/>
                                            </p:txEl>
                                          </p:spTgt>
                                        </p:tgtEl>
                                        <p:attrNameLst>
                                          <p:attrName>style.visibility</p:attrName>
                                        </p:attrNameLst>
                                      </p:cBhvr>
                                      <p:to>
                                        <p:strVal val="visible"/>
                                      </p:to>
                                    </p:set>
                                    <p:animEffect transition="in" filter="wipe(left)">
                                      <p:cBhvr>
                                        <p:cTn id="89" dur="500"/>
                                        <p:tgtEl>
                                          <p:spTgt spid="45">
                                            <p:txEl>
                                              <p:pRg st="12" end="12"/>
                                            </p:txEl>
                                          </p:spTgt>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childTnLst>
                          </p:cTn>
                        </p:par>
                        <p:par>
                          <p:cTn id="94" fill="hold">
                            <p:stCondLst>
                              <p:cond delay="1000"/>
                            </p:stCondLst>
                            <p:childTnLst>
                              <p:par>
                                <p:cTn id="95" presetID="12" presetClass="entr" presetSubtype="4"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p:tgtEl>
                                          <p:spTgt spid="11"/>
                                        </p:tgtEl>
                                        <p:attrNameLst>
                                          <p:attrName>ppt_y</p:attrName>
                                        </p:attrNameLst>
                                      </p:cBhvr>
                                      <p:tavLst>
                                        <p:tav tm="0">
                                          <p:val>
                                            <p:strVal val="#ppt_y+#ppt_h*1.125000"/>
                                          </p:val>
                                        </p:tav>
                                        <p:tav tm="100000">
                                          <p:val>
                                            <p:strVal val="#ppt_y"/>
                                          </p:val>
                                        </p:tav>
                                      </p:tavLst>
                                    </p:anim>
                                    <p:animEffect transition="in" filter="wipe(up)">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45">
                                            <p:txEl>
                                              <p:pRg st="13" end="13"/>
                                            </p:txEl>
                                          </p:spTgt>
                                        </p:tgtEl>
                                        <p:attrNameLst>
                                          <p:attrName>style.visibility</p:attrName>
                                        </p:attrNameLst>
                                      </p:cBhvr>
                                      <p:to>
                                        <p:strVal val="visible"/>
                                      </p:to>
                                    </p:set>
                                    <p:animEffect transition="in" filter="wipe(left)">
                                      <p:cBhvr>
                                        <p:cTn id="103" dur="500"/>
                                        <p:tgtEl>
                                          <p:spTgt spid="45">
                                            <p:txEl>
                                              <p:pRg st="13" end="13"/>
                                            </p:txEl>
                                          </p:spTgt>
                                        </p:tgtEl>
                                      </p:cBhvr>
                                    </p:animEffect>
                                  </p:childTnLst>
                                </p:cTn>
                              </p:par>
                            </p:childTnLst>
                          </p:cTn>
                        </p:par>
                        <p:par>
                          <p:cTn id="104" fill="hold">
                            <p:stCondLst>
                              <p:cond delay="500"/>
                            </p:stCondLst>
                            <p:childTnLst>
                              <p:par>
                                <p:cTn id="105" presetID="12" presetClass="entr" presetSubtype="4"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 calcmode="lin" valueType="num">
                                      <p:cBhvr additive="base">
                                        <p:cTn id="107" dur="500"/>
                                        <p:tgtEl>
                                          <p:spTgt spid="12"/>
                                        </p:tgtEl>
                                        <p:attrNameLst>
                                          <p:attrName>ppt_y</p:attrName>
                                        </p:attrNameLst>
                                      </p:cBhvr>
                                      <p:tavLst>
                                        <p:tav tm="0">
                                          <p:val>
                                            <p:strVal val="#ppt_y+#ppt_h*1.125000"/>
                                          </p:val>
                                        </p:tav>
                                        <p:tav tm="100000">
                                          <p:val>
                                            <p:strVal val="#ppt_y"/>
                                          </p:val>
                                        </p:tav>
                                      </p:tavLst>
                                    </p:anim>
                                    <p:animEffect transition="in" filter="wipe(up)">
                                      <p:cBhvr>
                                        <p:cTn id="108" dur="500"/>
                                        <p:tgtEl>
                                          <p:spTgt spid="1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5">
                                            <p:txEl>
                                              <p:pRg st="15" end="15"/>
                                            </p:txEl>
                                          </p:spTgt>
                                        </p:tgtEl>
                                        <p:attrNameLst>
                                          <p:attrName>style.visibility</p:attrName>
                                        </p:attrNameLst>
                                      </p:cBhvr>
                                      <p:to>
                                        <p:strVal val="visible"/>
                                      </p:to>
                                    </p:set>
                                    <p:animEffect transition="in" filter="wipe(left)">
                                      <p:cBhvr>
                                        <p:cTn id="113" dur="500"/>
                                        <p:tgtEl>
                                          <p:spTgt spid="45">
                                            <p:txEl>
                                              <p:pRg st="15" end="15"/>
                                            </p:txEl>
                                          </p:spTgt>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p:tgtEl>
                                          <p:spTgt spid="27"/>
                                        </p:tgtEl>
                                        <p:attrNameLst>
                                          <p:attrName>ppt_y</p:attrName>
                                        </p:attrNameLst>
                                      </p:cBhvr>
                                      <p:tavLst>
                                        <p:tav tm="0">
                                          <p:val>
                                            <p:strVal val="#ppt_y+#ppt_h*1.125000"/>
                                          </p:val>
                                        </p:tav>
                                        <p:tav tm="100000">
                                          <p:val>
                                            <p:strVal val="#ppt_y"/>
                                          </p:val>
                                        </p:tav>
                                      </p:tavLst>
                                    </p:anim>
                                    <p:animEffect transition="in" filter="wipe(up)">
                                      <p:cBhvr>
                                        <p:cTn id="118" dur="500"/>
                                        <p:tgtEl>
                                          <p:spTgt spid="27"/>
                                        </p:tgtEl>
                                      </p:cBhvr>
                                    </p:animEffect>
                                  </p:childTnLst>
                                </p:cTn>
                              </p:par>
                              <p:par>
                                <p:cTn id="119" presetID="22" presetClass="entr" presetSubtype="4"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down)">
                                      <p:cBhvr>
                                        <p:cTn id="121" dur="500"/>
                                        <p:tgtEl>
                                          <p:spTgt spid="34"/>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45">
                                            <p:txEl>
                                              <p:pRg st="16" end="16"/>
                                            </p:txEl>
                                          </p:spTgt>
                                        </p:tgtEl>
                                        <p:attrNameLst>
                                          <p:attrName>style.visibility</p:attrName>
                                        </p:attrNameLst>
                                      </p:cBhvr>
                                      <p:to>
                                        <p:strVal val="visible"/>
                                      </p:to>
                                    </p:set>
                                    <p:animEffect transition="in" filter="wipe(left)">
                                      <p:cBhvr>
                                        <p:cTn id="125" dur="500"/>
                                        <p:tgtEl>
                                          <p:spTgt spid="45">
                                            <p:txEl>
                                              <p:pRg st="16" end="16"/>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5">
                                            <p:txEl>
                                              <p:pRg st="17" end="17"/>
                                            </p:txEl>
                                          </p:spTgt>
                                        </p:tgtEl>
                                        <p:attrNameLst>
                                          <p:attrName>style.visibility</p:attrName>
                                        </p:attrNameLst>
                                      </p:cBhvr>
                                      <p:to>
                                        <p:strVal val="visible"/>
                                      </p:to>
                                    </p:set>
                                    <p:animEffect transition="in" filter="wipe(left)">
                                      <p:cBhvr>
                                        <p:cTn id="130" dur="500"/>
                                        <p:tgtEl>
                                          <p:spTgt spid="45">
                                            <p:txEl>
                                              <p:pRg st="17" end="17"/>
                                            </p:txEl>
                                          </p:spTgt>
                                        </p:tgtEl>
                                      </p:cBhvr>
                                    </p:animEffect>
                                  </p:childTnLst>
                                </p:cTn>
                              </p:par>
                            </p:childTnLst>
                          </p:cTn>
                        </p:par>
                        <p:par>
                          <p:cTn id="131" fill="hold">
                            <p:stCondLst>
                              <p:cond delay="500"/>
                            </p:stCondLst>
                            <p:childTnLst>
                              <p:par>
                                <p:cTn id="132" presetID="12" presetClass="entr" presetSubtype="4" fill="hold" grpId="0" nodeType="afterEffect">
                                  <p:stCondLst>
                                    <p:cond delay="0"/>
                                  </p:stCondLst>
                                  <p:childTnLst>
                                    <p:set>
                                      <p:cBhvr>
                                        <p:cTn id="133" dur="1" fill="hold">
                                          <p:stCondLst>
                                            <p:cond delay="0"/>
                                          </p:stCondLst>
                                        </p:cTn>
                                        <p:tgtEl>
                                          <p:spTgt spid="29"/>
                                        </p:tgtEl>
                                        <p:attrNameLst>
                                          <p:attrName>style.visibility</p:attrName>
                                        </p:attrNameLst>
                                      </p:cBhvr>
                                      <p:to>
                                        <p:strVal val="visible"/>
                                      </p:to>
                                    </p:set>
                                    <p:anim calcmode="lin" valueType="num">
                                      <p:cBhvr additive="base">
                                        <p:cTn id="134" dur="500"/>
                                        <p:tgtEl>
                                          <p:spTgt spid="29"/>
                                        </p:tgtEl>
                                        <p:attrNameLst>
                                          <p:attrName>ppt_y</p:attrName>
                                        </p:attrNameLst>
                                      </p:cBhvr>
                                      <p:tavLst>
                                        <p:tav tm="0">
                                          <p:val>
                                            <p:strVal val="#ppt_y+#ppt_h*1.125000"/>
                                          </p:val>
                                        </p:tav>
                                        <p:tav tm="100000">
                                          <p:val>
                                            <p:strVal val="#ppt_y"/>
                                          </p:val>
                                        </p:tav>
                                      </p:tavLst>
                                    </p:anim>
                                    <p:animEffect transition="in" filter="wipe(up)">
                                      <p:cBhvr>
                                        <p:cTn id="135" dur="500"/>
                                        <p:tgtEl>
                                          <p:spTgt spid="29"/>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wipe(left)">
                                      <p:cBhvr>
                                        <p:cTn id="139" dur="500"/>
                                        <p:tgtEl>
                                          <p:spTgt spid="3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45">
                                            <p:txEl>
                                              <p:pRg st="18" end="18"/>
                                            </p:txEl>
                                          </p:spTgt>
                                        </p:tgtEl>
                                        <p:attrNameLst>
                                          <p:attrName>style.visibility</p:attrName>
                                        </p:attrNameLst>
                                      </p:cBhvr>
                                      <p:to>
                                        <p:strVal val="visible"/>
                                      </p:to>
                                    </p:set>
                                    <p:animEffect transition="in" filter="wipe(left)">
                                      <p:cBhvr>
                                        <p:cTn id="144" dur="500"/>
                                        <p:tgtEl>
                                          <p:spTgt spid="45">
                                            <p:txEl>
                                              <p:pRg st="18" end="18"/>
                                            </p:txEl>
                                          </p:spTgt>
                                        </p:tgtEl>
                                      </p:cBhvr>
                                    </p:animEffect>
                                  </p:childTnLst>
                                </p:cTn>
                              </p:par>
                              <p:par>
                                <p:cTn id="145" presetID="12" presetClass="entr" presetSubtype="4"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p:tgtEl>
                                          <p:spTgt spid="33"/>
                                        </p:tgtEl>
                                        <p:attrNameLst>
                                          <p:attrName>ppt_y</p:attrName>
                                        </p:attrNameLst>
                                      </p:cBhvr>
                                      <p:tavLst>
                                        <p:tav tm="0">
                                          <p:val>
                                            <p:strVal val="#ppt_y+#ppt_h*1.125000"/>
                                          </p:val>
                                        </p:tav>
                                        <p:tav tm="100000">
                                          <p:val>
                                            <p:strVal val="#ppt_y"/>
                                          </p:val>
                                        </p:tav>
                                      </p:tavLst>
                                    </p:anim>
                                    <p:animEffect transition="in" filter="wipe(up)">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fade">
                                      <p:cBhvr>
                                        <p:cTn id="153" dur="500"/>
                                        <p:tgtEl>
                                          <p:spTgt spid="4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0" nodeType="clickEffect">
                                  <p:stCondLst>
                                    <p:cond delay="0"/>
                                  </p:stCondLst>
                                  <p:childTnLst>
                                    <p:animEffect transition="out" filter="fade">
                                      <p:cBhvr>
                                        <p:cTn id="157" dur="1500"/>
                                        <p:tgtEl>
                                          <p:spTgt spid="45">
                                            <p:txEl>
                                              <p:pRg st="0" end="0"/>
                                            </p:txEl>
                                          </p:spTgt>
                                        </p:tgtEl>
                                      </p:cBhvr>
                                    </p:animEffect>
                                    <p:set>
                                      <p:cBhvr>
                                        <p:cTn id="158" dur="1" fill="hold">
                                          <p:stCondLst>
                                            <p:cond delay="1499"/>
                                          </p:stCondLst>
                                        </p:cTn>
                                        <p:tgtEl>
                                          <p:spTgt spid="45">
                                            <p:txEl>
                                              <p:pRg st="0" end="0"/>
                                            </p:txEl>
                                          </p:spTgt>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1500"/>
                                        <p:tgtEl>
                                          <p:spTgt spid="45">
                                            <p:txEl>
                                              <p:pRg st="1" end="1"/>
                                            </p:txEl>
                                          </p:spTgt>
                                        </p:tgtEl>
                                      </p:cBhvr>
                                    </p:animEffect>
                                    <p:set>
                                      <p:cBhvr>
                                        <p:cTn id="161" dur="1" fill="hold">
                                          <p:stCondLst>
                                            <p:cond delay="1499"/>
                                          </p:stCondLst>
                                        </p:cTn>
                                        <p:tgtEl>
                                          <p:spTgt spid="45">
                                            <p:txEl>
                                              <p:pRg st="1" end="1"/>
                                            </p:txEl>
                                          </p:spTgt>
                                        </p:tgtEl>
                                        <p:attrNameLst>
                                          <p:attrName>style.visibility</p:attrName>
                                        </p:attrNameLst>
                                      </p:cBhvr>
                                      <p:to>
                                        <p:strVal val="hidden"/>
                                      </p:to>
                                    </p:set>
                                  </p:childTnLst>
                                </p:cTn>
                              </p:par>
                              <p:par>
                                <p:cTn id="162" presetID="10" presetClass="exit" presetSubtype="0" fill="hold" grpId="0" nodeType="withEffect">
                                  <p:stCondLst>
                                    <p:cond delay="0"/>
                                  </p:stCondLst>
                                  <p:childTnLst>
                                    <p:animEffect transition="out" filter="fade">
                                      <p:cBhvr>
                                        <p:cTn id="163" dur="1500"/>
                                        <p:tgtEl>
                                          <p:spTgt spid="45">
                                            <p:txEl>
                                              <p:pRg st="3" end="3"/>
                                            </p:txEl>
                                          </p:spTgt>
                                        </p:tgtEl>
                                      </p:cBhvr>
                                    </p:animEffect>
                                    <p:set>
                                      <p:cBhvr>
                                        <p:cTn id="164" dur="1" fill="hold">
                                          <p:stCondLst>
                                            <p:cond delay="1499"/>
                                          </p:stCondLst>
                                        </p:cTn>
                                        <p:tgtEl>
                                          <p:spTgt spid="45">
                                            <p:txEl>
                                              <p:pRg st="3" end="3"/>
                                            </p:txEl>
                                          </p:spTgt>
                                        </p:tgtEl>
                                        <p:attrNameLst>
                                          <p:attrName>style.visibility</p:attrName>
                                        </p:attrNameLst>
                                      </p:cBhvr>
                                      <p:to>
                                        <p:strVal val="hidden"/>
                                      </p:to>
                                    </p:set>
                                  </p:childTnLst>
                                </p:cTn>
                              </p:par>
                              <p:par>
                                <p:cTn id="165" presetID="10" presetClass="exit" presetSubtype="0" fill="hold" grpId="0" nodeType="withEffect">
                                  <p:stCondLst>
                                    <p:cond delay="0"/>
                                  </p:stCondLst>
                                  <p:childTnLst>
                                    <p:animEffect transition="out" filter="fade">
                                      <p:cBhvr>
                                        <p:cTn id="166" dur="1500"/>
                                        <p:tgtEl>
                                          <p:spTgt spid="45">
                                            <p:txEl>
                                              <p:pRg st="4" end="4"/>
                                            </p:txEl>
                                          </p:spTgt>
                                        </p:tgtEl>
                                      </p:cBhvr>
                                    </p:animEffect>
                                    <p:set>
                                      <p:cBhvr>
                                        <p:cTn id="167" dur="1" fill="hold">
                                          <p:stCondLst>
                                            <p:cond delay="1499"/>
                                          </p:stCondLst>
                                        </p:cTn>
                                        <p:tgtEl>
                                          <p:spTgt spid="45">
                                            <p:txEl>
                                              <p:pRg st="4" end="4"/>
                                            </p:txEl>
                                          </p:spTgt>
                                        </p:tgtEl>
                                        <p:attrNameLst>
                                          <p:attrName>style.visibility</p:attrName>
                                        </p:attrNameLst>
                                      </p:cBhvr>
                                      <p:to>
                                        <p:strVal val="hidden"/>
                                      </p:to>
                                    </p:set>
                                  </p:childTnLst>
                                </p:cTn>
                              </p:par>
                              <p:par>
                                <p:cTn id="168" presetID="10" presetClass="exit" presetSubtype="0" fill="hold" grpId="0" nodeType="withEffect">
                                  <p:stCondLst>
                                    <p:cond delay="0"/>
                                  </p:stCondLst>
                                  <p:childTnLst>
                                    <p:animEffect transition="out" filter="fade">
                                      <p:cBhvr>
                                        <p:cTn id="169" dur="1500"/>
                                        <p:tgtEl>
                                          <p:spTgt spid="45">
                                            <p:txEl>
                                              <p:pRg st="5" end="5"/>
                                            </p:txEl>
                                          </p:spTgt>
                                        </p:tgtEl>
                                      </p:cBhvr>
                                    </p:animEffect>
                                    <p:set>
                                      <p:cBhvr>
                                        <p:cTn id="170" dur="1" fill="hold">
                                          <p:stCondLst>
                                            <p:cond delay="1499"/>
                                          </p:stCondLst>
                                        </p:cTn>
                                        <p:tgtEl>
                                          <p:spTgt spid="45">
                                            <p:txEl>
                                              <p:pRg st="5" end="5"/>
                                            </p:txEl>
                                          </p:spTgt>
                                        </p:tgtEl>
                                        <p:attrNameLst>
                                          <p:attrName>style.visibility</p:attrName>
                                        </p:attrNameLst>
                                      </p:cBhvr>
                                      <p:to>
                                        <p:strVal val="hidden"/>
                                      </p:to>
                                    </p:set>
                                  </p:childTnLst>
                                </p:cTn>
                              </p:par>
                              <p:par>
                                <p:cTn id="171" presetID="10" presetClass="exit" presetSubtype="0" fill="hold" grpId="0" nodeType="withEffect">
                                  <p:stCondLst>
                                    <p:cond delay="0"/>
                                  </p:stCondLst>
                                  <p:childTnLst>
                                    <p:animEffect transition="out" filter="fade">
                                      <p:cBhvr>
                                        <p:cTn id="172" dur="1500"/>
                                        <p:tgtEl>
                                          <p:spTgt spid="45">
                                            <p:txEl>
                                              <p:pRg st="6" end="6"/>
                                            </p:txEl>
                                          </p:spTgt>
                                        </p:tgtEl>
                                      </p:cBhvr>
                                    </p:animEffect>
                                    <p:set>
                                      <p:cBhvr>
                                        <p:cTn id="173" dur="1" fill="hold">
                                          <p:stCondLst>
                                            <p:cond delay="1499"/>
                                          </p:stCondLst>
                                        </p:cTn>
                                        <p:tgtEl>
                                          <p:spTgt spid="45">
                                            <p:txEl>
                                              <p:pRg st="6" end="6"/>
                                            </p:txEl>
                                          </p:spTgt>
                                        </p:tgtEl>
                                        <p:attrNameLst>
                                          <p:attrName>style.visibility</p:attrName>
                                        </p:attrNameLst>
                                      </p:cBhvr>
                                      <p:to>
                                        <p:strVal val="hidden"/>
                                      </p:to>
                                    </p:set>
                                  </p:childTnLst>
                                </p:cTn>
                              </p:par>
                              <p:par>
                                <p:cTn id="174" presetID="10" presetClass="exit" presetSubtype="0" fill="hold" grpId="0" nodeType="withEffect">
                                  <p:stCondLst>
                                    <p:cond delay="0"/>
                                  </p:stCondLst>
                                  <p:childTnLst>
                                    <p:animEffect transition="out" filter="fade">
                                      <p:cBhvr>
                                        <p:cTn id="175" dur="1500"/>
                                        <p:tgtEl>
                                          <p:spTgt spid="45">
                                            <p:txEl>
                                              <p:pRg st="7" end="7"/>
                                            </p:txEl>
                                          </p:spTgt>
                                        </p:tgtEl>
                                      </p:cBhvr>
                                    </p:animEffect>
                                    <p:set>
                                      <p:cBhvr>
                                        <p:cTn id="176" dur="1" fill="hold">
                                          <p:stCondLst>
                                            <p:cond delay="1499"/>
                                          </p:stCondLst>
                                        </p:cTn>
                                        <p:tgtEl>
                                          <p:spTgt spid="45">
                                            <p:txEl>
                                              <p:pRg st="7" end="7"/>
                                            </p:txEl>
                                          </p:spTgt>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1500"/>
                                        <p:tgtEl>
                                          <p:spTgt spid="45">
                                            <p:txEl>
                                              <p:pRg st="8" end="8"/>
                                            </p:txEl>
                                          </p:spTgt>
                                        </p:tgtEl>
                                      </p:cBhvr>
                                    </p:animEffect>
                                    <p:set>
                                      <p:cBhvr>
                                        <p:cTn id="179" dur="1" fill="hold">
                                          <p:stCondLst>
                                            <p:cond delay="1499"/>
                                          </p:stCondLst>
                                        </p:cTn>
                                        <p:tgtEl>
                                          <p:spTgt spid="45">
                                            <p:txEl>
                                              <p:pRg st="8" end="8"/>
                                            </p:txEl>
                                          </p:spTgt>
                                        </p:tgtEl>
                                        <p:attrNameLst>
                                          <p:attrName>style.visibility</p:attrName>
                                        </p:attrNameLst>
                                      </p:cBhvr>
                                      <p:to>
                                        <p:strVal val="hidden"/>
                                      </p:to>
                                    </p:set>
                                  </p:childTnLst>
                                </p:cTn>
                              </p:par>
                              <p:par>
                                <p:cTn id="180" presetID="10" presetClass="exit" presetSubtype="0" fill="hold" grpId="0" nodeType="withEffect">
                                  <p:stCondLst>
                                    <p:cond delay="0"/>
                                  </p:stCondLst>
                                  <p:childTnLst>
                                    <p:animEffect transition="out" filter="fade">
                                      <p:cBhvr>
                                        <p:cTn id="181" dur="1500"/>
                                        <p:tgtEl>
                                          <p:spTgt spid="45">
                                            <p:txEl>
                                              <p:pRg st="9" end="9"/>
                                            </p:txEl>
                                          </p:spTgt>
                                        </p:tgtEl>
                                      </p:cBhvr>
                                    </p:animEffect>
                                    <p:set>
                                      <p:cBhvr>
                                        <p:cTn id="182" dur="1" fill="hold">
                                          <p:stCondLst>
                                            <p:cond delay="1499"/>
                                          </p:stCondLst>
                                        </p:cTn>
                                        <p:tgtEl>
                                          <p:spTgt spid="45">
                                            <p:txEl>
                                              <p:pRg st="9" end="9"/>
                                            </p:txEl>
                                          </p:spTgt>
                                        </p:tgtEl>
                                        <p:attrNameLst>
                                          <p:attrName>style.visibility</p:attrName>
                                        </p:attrNameLst>
                                      </p:cBhvr>
                                      <p:to>
                                        <p:strVal val="hidden"/>
                                      </p:to>
                                    </p:set>
                                  </p:childTnLst>
                                </p:cTn>
                              </p:par>
                              <p:par>
                                <p:cTn id="183" presetID="10" presetClass="exit" presetSubtype="0" fill="hold" grpId="0" nodeType="withEffect">
                                  <p:stCondLst>
                                    <p:cond delay="0"/>
                                  </p:stCondLst>
                                  <p:childTnLst>
                                    <p:animEffect transition="out" filter="fade">
                                      <p:cBhvr>
                                        <p:cTn id="184" dur="1500"/>
                                        <p:tgtEl>
                                          <p:spTgt spid="45">
                                            <p:txEl>
                                              <p:pRg st="10" end="10"/>
                                            </p:txEl>
                                          </p:spTgt>
                                        </p:tgtEl>
                                      </p:cBhvr>
                                    </p:animEffect>
                                    <p:set>
                                      <p:cBhvr>
                                        <p:cTn id="185" dur="1" fill="hold">
                                          <p:stCondLst>
                                            <p:cond delay="1499"/>
                                          </p:stCondLst>
                                        </p:cTn>
                                        <p:tgtEl>
                                          <p:spTgt spid="45">
                                            <p:txEl>
                                              <p:pRg st="10" end="10"/>
                                            </p:txEl>
                                          </p:spTgt>
                                        </p:tgtEl>
                                        <p:attrNameLst>
                                          <p:attrName>style.visibility</p:attrName>
                                        </p:attrNameLst>
                                      </p:cBhvr>
                                      <p:to>
                                        <p:strVal val="hidden"/>
                                      </p:to>
                                    </p:set>
                                  </p:childTnLst>
                                </p:cTn>
                              </p:par>
                              <p:par>
                                <p:cTn id="186" presetID="10" presetClass="exit" presetSubtype="0" fill="hold" grpId="0" nodeType="withEffect">
                                  <p:stCondLst>
                                    <p:cond delay="0"/>
                                  </p:stCondLst>
                                  <p:childTnLst>
                                    <p:animEffect transition="out" filter="fade">
                                      <p:cBhvr>
                                        <p:cTn id="187" dur="1500"/>
                                        <p:tgtEl>
                                          <p:spTgt spid="45">
                                            <p:txEl>
                                              <p:pRg st="12" end="12"/>
                                            </p:txEl>
                                          </p:spTgt>
                                        </p:tgtEl>
                                      </p:cBhvr>
                                    </p:animEffect>
                                    <p:set>
                                      <p:cBhvr>
                                        <p:cTn id="188" dur="1" fill="hold">
                                          <p:stCondLst>
                                            <p:cond delay="1499"/>
                                          </p:stCondLst>
                                        </p:cTn>
                                        <p:tgtEl>
                                          <p:spTgt spid="45">
                                            <p:txEl>
                                              <p:pRg st="12" end="12"/>
                                            </p:txEl>
                                          </p:spTgt>
                                        </p:tgtEl>
                                        <p:attrNameLst>
                                          <p:attrName>style.visibility</p:attrName>
                                        </p:attrNameLst>
                                      </p:cBhvr>
                                      <p:to>
                                        <p:strVal val="hidden"/>
                                      </p:to>
                                    </p:set>
                                  </p:childTnLst>
                                </p:cTn>
                              </p:par>
                              <p:par>
                                <p:cTn id="189" presetID="10" presetClass="exit" presetSubtype="0" fill="hold" grpId="0" nodeType="withEffect">
                                  <p:stCondLst>
                                    <p:cond delay="0"/>
                                  </p:stCondLst>
                                  <p:childTnLst>
                                    <p:animEffect transition="out" filter="fade">
                                      <p:cBhvr>
                                        <p:cTn id="190" dur="1500"/>
                                        <p:tgtEl>
                                          <p:spTgt spid="45">
                                            <p:txEl>
                                              <p:pRg st="13" end="13"/>
                                            </p:txEl>
                                          </p:spTgt>
                                        </p:tgtEl>
                                      </p:cBhvr>
                                    </p:animEffect>
                                    <p:set>
                                      <p:cBhvr>
                                        <p:cTn id="191" dur="1" fill="hold">
                                          <p:stCondLst>
                                            <p:cond delay="1499"/>
                                          </p:stCondLst>
                                        </p:cTn>
                                        <p:tgtEl>
                                          <p:spTgt spid="45">
                                            <p:txEl>
                                              <p:pRg st="13" end="13"/>
                                            </p:txEl>
                                          </p:spTgt>
                                        </p:tgtEl>
                                        <p:attrNameLst>
                                          <p:attrName>style.visibility</p:attrName>
                                        </p:attrNameLst>
                                      </p:cBhvr>
                                      <p:to>
                                        <p:strVal val="hidden"/>
                                      </p:to>
                                    </p:set>
                                  </p:childTnLst>
                                </p:cTn>
                              </p:par>
                              <p:par>
                                <p:cTn id="192" presetID="10" presetClass="exit" presetSubtype="0" fill="hold" grpId="0" nodeType="withEffect">
                                  <p:stCondLst>
                                    <p:cond delay="0"/>
                                  </p:stCondLst>
                                  <p:childTnLst>
                                    <p:animEffect transition="out" filter="fade">
                                      <p:cBhvr>
                                        <p:cTn id="193" dur="1500"/>
                                        <p:tgtEl>
                                          <p:spTgt spid="45">
                                            <p:txEl>
                                              <p:pRg st="15" end="15"/>
                                            </p:txEl>
                                          </p:spTgt>
                                        </p:tgtEl>
                                      </p:cBhvr>
                                    </p:animEffect>
                                    <p:set>
                                      <p:cBhvr>
                                        <p:cTn id="194" dur="1" fill="hold">
                                          <p:stCondLst>
                                            <p:cond delay="1499"/>
                                          </p:stCondLst>
                                        </p:cTn>
                                        <p:tgtEl>
                                          <p:spTgt spid="45">
                                            <p:txEl>
                                              <p:pRg st="15" end="15"/>
                                            </p:txEl>
                                          </p:spTgt>
                                        </p:tgtEl>
                                        <p:attrNameLst>
                                          <p:attrName>style.visibility</p:attrName>
                                        </p:attrNameLst>
                                      </p:cBhvr>
                                      <p:to>
                                        <p:strVal val="hidden"/>
                                      </p:to>
                                    </p:set>
                                  </p:childTnLst>
                                </p:cTn>
                              </p:par>
                              <p:par>
                                <p:cTn id="195" presetID="10" presetClass="exit" presetSubtype="0" fill="hold" grpId="0" nodeType="withEffect">
                                  <p:stCondLst>
                                    <p:cond delay="0"/>
                                  </p:stCondLst>
                                  <p:childTnLst>
                                    <p:animEffect transition="out" filter="fade">
                                      <p:cBhvr>
                                        <p:cTn id="196" dur="1500"/>
                                        <p:tgtEl>
                                          <p:spTgt spid="45">
                                            <p:txEl>
                                              <p:pRg st="16" end="16"/>
                                            </p:txEl>
                                          </p:spTgt>
                                        </p:tgtEl>
                                      </p:cBhvr>
                                    </p:animEffect>
                                    <p:set>
                                      <p:cBhvr>
                                        <p:cTn id="197" dur="1" fill="hold">
                                          <p:stCondLst>
                                            <p:cond delay="1499"/>
                                          </p:stCondLst>
                                        </p:cTn>
                                        <p:tgtEl>
                                          <p:spTgt spid="45">
                                            <p:txEl>
                                              <p:pRg st="16" end="16"/>
                                            </p:txEl>
                                          </p:spTgt>
                                        </p:tgtEl>
                                        <p:attrNameLst>
                                          <p:attrName>style.visibility</p:attrName>
                                        </p:attrNameLst>
                                      </p:cBhvr>
                                      <p:to>
                                        <p:strVal val="hidden"/>
                                      </p:to>
                                    </p:set>
                                  </p:childTnLst>
                                </p:cTn>
                              </p:par>
                              <p:par>
                                <p:cTn id="198" presetID="10" presetClass="exit" presetSubtype="0" fill="hold" grpId="0" nodeType="withEffect">
                                  <p:stCondLst>
                                    <p:cond delay="0"/>
                                  </p:stCondLst>
                                  <p:childTnLst>
                                    <p:animEffect transition="out" filter="fade">
                                      <p:cBhvr>
                                        <p:cTn id="199" dur="1500"/>
                                        <p:tgtEl>
                                          <p:spTgt spid="45">
                                            <p:txEl>
                                              <p:pRg st="17" end="17"/>
                                            </p:txEl>
                                          </p:spTgt>
                                        </p:tgtEl>
                                      </p:cBhvr>
                                    </p:animEffect>
                                    <p:set>
                                      <p:cBhvr>
                                        <p:cTn id="200" dur="1" fill="hold">
                                          <p:stCondLst>
                                            <p:cond delay="1499"/>
                                          </p:stCondLst>
                                        </p:cTn>
                                        <p:tgtEl>
                                          <p:spTgt spid="45">
                                            <p:txEl>
                                              <p:pRg st="17" end="17"/>
                                            </p:txEl>
                                          </p:spTgt>
                                        </p:tgtEl>
                                        <p:attrNameLst>
                                          <p:attrName>style.visibility</p:attrName>
                                        </p:attrNameLst>
                                      </p:cBhvr>
                                      <p:to>
                                        <p:strVal val="hidden"/>
                                      </p:to>
                                    </p:set>
                                  </p:childTnLst>
                                </p:cTn>
                              </p:par>
                              <p:par>
                                <p:cTn id="201" presetID="10" presetClass="exit" presetSubtype="0" fill="hold" grpId="0" nodeType="withEffect">
                                  <p:stCondLst>
                                    <p:cond delay="0"/>
                                  </p:stCondLst>
                                  <p:childTnLst>
                                    <p:animEffect transition="out" filter="fade">
                                      <p:cBhvr>
                                        <p:cTn id="202" dur="1500"/>
                                        <p:tgtEl>
                                          <p:spTgt spid="45">
                                            <p:txEl>
                                              <p:pRg st="18" end="18"/>
                                            </p:txEl>
                                          </p:spTgt>
                                        </p:tgtEl>
                                      </p:cBhvr>
                                    </p:animEffect>
                                    <p:set>
                                      <p:cBhvr>
                                        <p:cTn id="203" dur="1" fill="hold">
                                          <p:stCondLst>
                                            <p:cond delay="1499"/>
                                          </p:stCondLst>
                                        </p:cTn>
                                        <p:tgtEl>
                                          <p:spTgt spid="45">
                                            <p:txEl>
                                              <p:pRg st="18" end="18"/>
                                            </p:txEl>
                                          </p:spTgt>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1500"/>
                                        <p:tgtEl>
                                          <p:spTgt spid="5"/>
                                        </p:tgtEl>
                                      </p:cBhvr>
                                    </p:animEffect>
                                    <p:set>
                                      <p:cBhvr>
                                        <p:cTn id="206" dur="1" fill="hold">
                                          <p:stCondLst>
                                            <p:cond delay="1499"/>
                                          </p:stCondLst>
                                        </p:cTn>
                                        <p:tgtEl>
                                          <p:spTgt spid="5"/>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1500"/>
                                        <p:tgtEl>
                                          <p:spTgt spid="6"/>
                                        </p:tgtEl>
                                      </p:cBhvr>
                                    </p:animEffect>
                                    <p:set>
                                      <p:cBhvr>
                                        <p:cTn id="209" dur="1" fill="hold">
                                          <p:stCondLst>
                                            <p:cond delay="1499"/>
                                          </p:stCondLst>
                                        </p:cTn>
                                        <p:tgtEl>
                                          <p:spTgt spid="6"/>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1500"/>
                                        <p:tgtEl>
                                          <p:spTgt spid="7"/>
                                        </p:tgtEl>
                                      </p:cBhvr>
                                    </p:animEffect>
                                    <p:set>
                                      <p:cBhvr>
                                        <p:cTn id="212" dur="1" fill="hold">
                                          <p:stCondLst>
                                            <p:cond delay="1499"/>
                                          </p:stCondLst>
                                        </p:cTn>
                                        <p:tgtEl>
                                          <p:spTgt spid="7"/>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1500"/>
                                        <p:tgtEl>
                                          <p:spTgt spid="8"/>
                                        </p:tgtEl>
                                      </p:cBhvr>
                                    </p:animEffect>
                                    <p:set>
                                      <p:cBhvr>
                                        <p:cTn id="215" dur="1" fill="hold">
                                          <p:stCondLst>
                                            <p:cond delay="1499"/>
                                          </p:stCondLst>
                                        </p:cTn>
                                        <p:tgtEl>
                                          <p:spTgt spid="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1500"/>
                                        <p:tgtEl>
                                          <p:spTgt spid="9"/>
                                        </p:tgtEl>
                                      </p:cBhvr>
                                    </p:animEffect>
                                    <p:set>
                                      <p:cBhvr>
                                        <p:cTn id="218" dur="1" fill="hold">
                                          <p:stCondLst>
                                            <p:cond delay="1499"/>
                                          </p:stCondLst>
                                        </p:cTn>
                                        <p:tgtEl>
                                          <p:spTgt spid="9"/>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1500"/>
                                        <p:tgtEl>
                                          <p:spTgt spid="22"/>
                                        </p:tgtEl>
                                      </p:cBhvr>
                                    </p:animEffect>
                                    <p:set>
                                      <p:cBhvr>
                                        <p:cTn id="221" dur="1" fill="hold">
                                          <p:stCondLst>
                                            <p:cond delay="1499"/>
                                          </p:stCondLst>
                                        </p:cTn>
                                        <p:tgtEl>
                                          <p:spTgt spid="22"/>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1500"/>
                                        <p:tgtEl>
                                          <p:spTgt spid="11"/>
                                        </p:tgtEl>
                                      </p:cBhvr>
                                    </p:animEffect>
                                    <p:set>
                                      <p:cBhvr>
                                        <p:cTn id="224" dur="1" fill="hold">
                                          <p:stCondLst>
                                            <p:cond delay="1499"/>
                                          </p:stCondLst>
                                        </p:cTn>
                                        <p:tgtEl>
                                          <p:spTgt spid="11"/>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1500"/>
                                        <p:tgtEl>
                                          <p:spTgt spid="12"/>
                                        </p:tgtEl>
                                      </p:cBhvr>
                                    </p:animEffect>
                                    <p:set>
                                      <p:cBhvr>
                                        <p:cTn id="227" dur="1" fill="hold">
                                          <p:stCondLst>
                                            <p:cond delay="1499"/>
                                          </p:stCondLst>
                                        </p:cTn>
                                        <p:tgtEl>
                                          <p:spTgt spid="12"/>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1500"/>
                                        <p:tgtEl>
                                          <p:spTgt spid="10"/>
                                        </p:tgtEl>
                                      </p:cBhvr>
                                    </p:animEffect>
                                    <p:set>
                                      <p:cBhvr>
                                        <p:cTn id="230" dur="1" fill="hold">
                                          <p:stCondLst>
                                            <p:cond delay="1499"/>
                                          </p:stCondLst>
                                        </p:cTn>
                                        <p:tgtEl>
                                          <p:spTgt spid="10"/>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1500"/>
                                        <p:tgtEl>
                                          <p:spTgt spid="30"/>
                                        </p:tgtEl>
                                      </p:cBhvr>
                                    </p:animEffect>
                                    <p:set>
                                      <p:cBhvr>
                                        <p:cTn id="233" dur="1" fill="hold">
                                          <p:stCondLst>
                                            <p:cond delay="1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24" grpId="0" animBg="1"/>
      <p:bldP spid="27" grpId="0" animBg="1"/>
      <p:bldP spid="29" grpId="0" animBg="1"/>
      <p:bldP spid="33" grpId="0" animBg="1"/>
      <p:bldP spid="45" grpId="0" build="allAtOnce"/>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191AA0-33DF-473E-822F-7FCE158656CE}"/>
              </a:ext>
            </a:extLst>
          </p:cNvPr>
          <p:cNvSpPr>
            <a:spLocks noGrp="1"/>
          </p:cNvSpPr>
          <p:nvPr>
            <p:ph type="title"/>
          </p:nvPr>
        </p:nvSpPr>
        <p:spPr>
          <a:xfrm>
            <a:off x="585216" y="3027419"/>
            <a:ext cx="9144000" cy="498598"/>
          </a:xfrm>
        </p:spPr>
        <p:txBody>
          <a:bodyPr/>
          <a:lstStyle/>
          <a:p>
            <a:r>
              <a:rPr lang="en-US" dirty="0"/>
              <a:t>Configuration </a:t>
            </a:r>
          </a:p>
        </p:txBody>
      </p:sp>
    </p:spTree>
    <p:extLst>
      <p:ext uri="{BB962C8B-B14F-4D97-AF65-F5344CB8AC3E}">
        <p14:creationId xmlns:p14="http://schemas.microsoft.com/office/powerpoint/2010/main" val="400661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9DA0FE1D-8B78-4A1A-87DD-0F51B00F6728}"/>
              </a:ext>
            </a:extLst>
          </p:cNvPr>
          <p:cNvSpPr/>
          <p:nvPr/>
        </p:nvSpPr>
        <p:spPr>
          <a:xfrm>
            <a:off x="1928316" y="3646889"/>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30" name="Rectangle 229">
            <a:extLst>
              <a:ext uri="{FF2B5EF4-FFF2-40B4-BE49-F238E27FC236}">
                <a16:creationId xmlns:a16="http://schemas.microsoft.com/office/drawing/2014/main" id="{B7EC324B-F971-4F36-806A-F4FB7D1F41ED}"/>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0" name="Rectangle 239">
            <a:extLst>
              <a:ext uri="{FF2B5EF4-FFF2-40B4-BE49-F238E27FC236}">
                <a16:creationId xmlns:a16="http://schemas.microsoft.com/office/drawing/2014/main" id="{323C18B3-35B9-4D67-844D-1ABBE4F5005B}"/>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1" name="Rectangle 240">
            <a:extLst>
              <a:ext uri="{FF2B5EF4-FFF2-40B4-BE49-F238E27FC236}">
                <a16:creationId xmlns:a16="http://schemas.microsoft.com/office/drawing/2014/main" id="{E241C75D-A6BB-4FA7-BF9E-F658DDDD5739}"/>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2" name="Rectangle 241">
            <a:extLst>
              <a:ext uri="{FF2B5EF4-FFF2-40B4-BE49-F238E27FC236}">
                <a16:creationId xmlns:a16="http://schemas.microsoft.com/office/drawing/2014/main" id="{203B5291-3456-4BFC-A46C-2F8E9490A571}"/>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43" name="Rectangle 242">
            <a:extLst>
              <a:ext uri="{FF2B5EF4-FFF2-40B4-BE49-F238E27FC236}">
                <a16:creationId xmlns:a16="http://schemas.microsoft.com/office/drawing/2014/main" id="{C9F83639-13F0-42D2-9EC9-3FAC1636E818}"/>
              </a:ext>
            </a:extLst>
          </p:cNvPr>
          <p:cNvSpPr/>
          <p:nvPr/>
        </p:nvSpPr>
        <p:spPr>
          <a:xfrm>
            <a:off x="5822321" y="305716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p>
        </p:txBody>
      </p:sp>
      <p:sp>
        <p:nvSpPr>
          <p:cNvPr id="235" name="Rectangle 234">
            <a:extLst>
              <a:ext uri="{FF2B5EF4-FFF2-40B4-BE49-F238E27FC236}">
                <a16:creationId xmlns:a16="http://schemas.microsoft.com/office/drawing/2014/main" id="{34E80059-4DA1-4116-A904-6A19AB08C3EA}"/>
              </a:ext>
            </a:extLst>
          </p:cNvPr>
          <p:cNvSpPr/>
          <p:nvPr/>
        </p:nvSpPr>
        <p:spPr bwMode="auto">
          <a:xfrm>
            <a:off x="5663699" y="299678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6" name="Picture 235">
            <a:extLst>
              <a:ext uri="{FF2B5EF4-FFF2-40B4-BE49-F238E27FC236}">
                <a16:creationId xmlns:a16="http://schemas.microsoft.com/office/drawing/2014/main" id="{C30F6326-2D4F-4A7D-86DE-CCFB99D037ED}"/>
              </a:ext>
            </a:extLst>
          </p:cNvPr>
          <p:cNvPicPr>
            <a:picLocks noChangeAspect="1"/>
          </p:cNvPicPr>
          <p:nvPr/>
        </p:nvPicPr>
        <p:blipFill>
          <a:blip r:embed="rId2"/>
          <a:stretch>
            <a:fillRect/>
          </a:stretch>
        </p:blipFill>
        <p:spPr>
          <a:xfrm>
            <a:off x="5320872" y="2513528"/>
            <a:ext cx="1145281" cy="1145281"/>
          </a:xfrm>
          <a:prstGeom prst="rect">
            <a:avLst/>
          </a:prstGeom>
        </p:spPr>
      </p:pic>
      <p:sp>
        <p:nvSpPr>
          <p:cNvPr id="4" name="Title 3">
            <a:extLst>
              <a:ext uri="{FF2B5EF4-FFF2-40B4-BE49-F238E27FC236}">
                <a16:creationId xmlns:a16="http://schemas.microsoft.com/office/drawing/2014/main" id="{5FC45981-5731-4836-B8C7-3A01958EB7E8}"/>
              </a:ext>
            </a:extLst>
          </p:cNvPr>
          <p:cNvSpPr>
            <a:spLocks noGrp="1"/>
          </p:cNvSpPr>
          <p:nvPr>
            <p:ph type="title"/>
          </p:nvPr>
        </p:nvSpPr>
        <p:spPr/>
        <p:txBody>
          <a:bodyPr/>
          <a:lstStyle/>
          <a:p>
            <a:r>
              <a:rPr lang="en-US"/>
              <a:t>Extracting Configuration</a:t>
            </a:r>
          </a:p>
        </p:txBody>
      </p:sp>
      <p:sp>
        <p:nvSpPr>
          <p:cNvPr id="5" name="Text Placeholder 4">
            <a:extLst>
              <a:ext uri="{FF2B5EF4-FFF2-40B4-BE49-F238E27FC236}">
                <a16:creationId xmlns:a16="http://schemas.microsoft.com/office/drawing/2014/main" id="{1771155C-D6F0-4D47-A760-B0FC093F8350}"/>
              </a:ext>
            </a:extLst>
          </p:cNvPr>
          <p:cNvSpPr>
            <a:spLocks noGrp="1"/>
          </p:cNvSpPr>
          <p:nvPr>
            <p:ph type="body" sz="quarter" idx="10"/>
          </p:nvPr>
        </p:nvSpPr>
        <p:spPr>
          <a:xfrm>
            <a:off x="584200" y="1435497"/>
            <a:ext cx="11018520" cy="947952"/>
          </a:xfrm>
        </p:spPr>
        <p:txBody>
          <a:bodyPr/>
          <a:lstStyle/>
          <a:p>
            <a:r>
              <a:rPr lang="en-US" dirty="0"/>
              <a:t>A build image </a:t>
            </a:r>
            <a:r>
              <a:rPr lang="en-US" b="1" i="1" dirty="0"/>
              <a:t>shall be </a:t>
            </a:r>
            <a:r>
              <a:rPr lang="en-US" dirty="0"/>
              <a:t>deployable across multiple environments</a:t>
            </a:r>
          </a:p>
          <a:p>
            <a:endParaRPr lang="en-US" dirty="0"/>
          </a:p>
        </p:txBody>
      </p:sp>
      <p:pic>
        <p:nvPicPr>
          <p:cNvPr id="1026" name="Picture 2" descr="Image result for azure key vault logo svg">
            <a:extLst>
              <a:ext uri="{FF2B5EF4-FFF2-40B4-BE49-F238E27FC236}">
                <a16:creationId xmlns:a16="http://schemas.microsoft.com/office/drawing/2014/main" id="{CEC38C79-AD3A-4DBE-9464-4A58054C8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048" y="2270898"/>
            <a:ext cx="1607730" cy="844058"/>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F7A3652C-4C04-411C-85BE-A800E72D363E}"/>
              </a:ext>
            </a:extLst>
          </p:cNvPr>
          <p:cNvSpPr/>
          <p:nvPr/>
        </p:nvSpPr>
        <p:spPr bwMode="auto">
          <a:xfrm>
            <a:off x="284437" y="3232000"/>
            <a:ext cx="2305835" cy="83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p:txBody>
      </p:sp>
      <p:pic>
        <p:nvPicPr>
          <p:cNvPr id="237" name="Graphic 236">
            <a:extLst>
              <a:ext uri="{FF2B5EF4-FFF2-40B4-BE49-F238E27FC236}">
                <a16:creationId xmlns:a16="http://schemas.microsoft.com/office/drawing/2014/main" id="{43B00779-8AD3-46B9-B154-29EC0531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540" y="2530023"/>
            <a:ext cx="705926" cy="705926"/>
          </a:xfrm>
          <a:prstGeom prst="rect">
            <a:avLst/>
          </a:prstGeom>
        </p:spPr>
      </p:pic>
      <p:sp>
        <p:nvSpPr>
          <p:cNvPr id="238" name="TextBox 237">
            <a:extLst>
              <a:ext uri="{FF2B5EF4-FFF2-40B4-BE49-F238E27FC236}">
                <a16:creationId xmlns:a16="http://schemas.microsoft.com/office/drawing/2014/main" id="{B650CDDC-53BE-491E-843F-63F699BCAA7C}"/>
              </a:ext>
            </a:extLst>
          </p:cNvPr>
          <p:cNvSpPr txBox="1"/>
          <p:nvPr/>
        </p:nvSpPr>
        <p:spPr>
          <a:xfrm>
            <a:off x="4945717" y="2022242"/>
            <a:ext cx="1716374"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Container Registry</a:t>
            </a:r>
          </a:p>
        </p:txBody>
      </p:sp>
      <p:sp>
        <p:nvSpPr>
          <p:cNvPr id="239" name="TextBox 238">
            <a:extLst>
              <a:ext uri="{FF2B5EF4-FFF2-40B4-BE49-F238E27FC236}">
                <a16:creationId xmlns:a16="http://schemas.microsoft.com/office/drawing/2014/main" id="{A7BF65A2-C2E0-484D-A783-B666120CC7C4}"/>
              </a:ext>
            </a:extLst>
          </p:cNvPr>
          <p:cNvSpPr txBox="1"/>
          <p:nvPr/>
        </p:nvSpPr>
        <p:spPr>
          <a:xfrm>
            <a:off x="264114" y="185306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grpSp>
        <p:nvGrpSpPr>
          <p:cNvPr id="30" name="Group 29">
            <a:extLst>
              <a:ext uri="{FF2B5EF4-FFF2-40B4-BE49-F238E27FC236}">
                <a16:creationId xmlns:a16="http://schemas.microsoft.com/office/drawing/2014/main" id="{168B581A-7FD1-4470-BE1D-35F0CD896395}"/>
              </a:ext>
            </a:extLst>
          </p:cNvPr>
          <p:cNvGrpSpPr/>
          <p:nvPr/>
        </p:nvGrpSpPr>
        <p:grpSpPr>
          <a:xfrm>
            <a:off x="527482" y="5270063"/>
            <a:ext cx="1387034" cy="1108093"/>
            <a:chOff x="527482" y="5315351"/>
            <a:chExt cx="1387034" cy="1108093"/>
          </a:xfrm>
        </p:grpSpPr>
        <p:cxnSp>
          <p:nvCxnSpPr>
            <p:cNvPr id="25" name="Straight Connector 24">
              <a:extLst>
                <a:ext uri="{FF2B5EF4-FFF2-40B4-BE49-F238E27FC236}">
                  <a16:creationId xmlns:a16="http://schemas.microsoft.com/office/drawing/2014/main" id="{F038F0D5-C090-4F70-8D7E-5872C80CB05C}"/>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27" name="Picture 26">
              <a:extLst>
                <a:ext uri="{FF2B5EF4-FFF2-40B4-BE49-F238E27FC236}">
                  <a16:creationId xmlns:a16="http://schemas.microsoft.com/office/drawing/2014/main" id="{BDA64590-8EC2-4C12-90EA-B30A414A6992}"/>
                </a:ext>
              </a:extLst>
            </p:cNvPr>
            <p:cNvPicPr>
              <a:picLocks noChangeAspect="1"/>
            </p:cNvPicPr>
            <p:nvPr/>
          </p:nvPicPr>
          <p:blipFill>
            <a:blip r:embed="rId6"/>
            <a:stretch>
              <a:fillRect/>
            </a:stretch>
          </p:blipFill>
          <p:spPr>
            <a:xfrm>
              <a:off x="902117" y="5315351"/>
              <a:ext cx="637765" cy="485838"/>
            </a:xfrm>
            <a:prstGeom prst="rect">
              <a:avLst/>
            </a:prstGeom>
          </p:spPr>
        </p:pic>
        <p:sp>
          <p:nvSpPr>
            <p:cNvPr id="28" name="TextBox 27">
              <a:extLst>
                <a:ext uri="{FF2B5EF4-FFF2-40B4-BE49-F238E27FC236}">
                  <a16:creationId xmlns:a16="http://schemas.microsoft.com/office/drawing/2014/main" id="{A710094B-1ABC-4003-8934-4DD6377AA518}"/>
                </a:ext>
              </a:extLst>
            </p:cNvPr>
            <p:cNvSpPr txBox="1"/>
            <p:nvPr/>
          </p:nvSpPr>
          <p:spPr>
            <a:xfrm>
              <a:off x="677018" y="5704774"/>
              <a:ext cx="1087962" cy="253916"/>
            </a:xfrm>
            <a:prstGeom prst="rect">
              <a:avLst/>
            </a:prstGeom>
            <a:noFill/>
          </p:spPr>
          <p:txBody>
            <a:bodyPr wrap="square" rtlCol="0">
              <a:spAutoFit/>
            </a:bodyPr>
            <a:lstStyle/>
            <a:p>
              <a:pPr algn="ctr"/>
              <a:r>
                <a:rPr lang="en-US" sz="1050" dirty="0"/>
                <a:t>Integration</a:t>
              </a:r>
            </a:p>
          </p:txBody>
        </p:sp>
        <p:pic>
          <p:nvPicPr>
            <p:cNvPr id="316" name="Graphic 315">
              <a:extLst>
                <a:ext uri="{FF2B5EF4-FFF2-40B4-BE49-F238E27FC236}">
                  <a16:creationId xmlns:a16="http://schemas.microsoft.com/office/drawing/2014/main" id="{DBF4D87F-1AE4-41C6-8DB9-44D4AD6CED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17" name="Group 316">
            <a:extLst>
              <a:ext uri="{FF2B5EF4-FFF2-40B4-BE49-F238E27FC236}">
                <a16:creationId xmlns:a16="http://schemas.microsoft.com/office/drawing/2014/main" id="{5AF19191-2E4C-4A04-B7B6-CED6B8492A09}"/>
              </a:ext>
            </a:extLst>
          </p:cNvPr>
          <p:cNvGrpSpPr/>
          <p:nvPr/>
        </p:nvGrpSpPr>
        <p:grpSpPr>
          <a:xfrm>
            <a:off x="2790192" y="5270063"/>
            <a:ext cx="1387034" cy="1108093"/>
            <a:chOff x="527482" y="5315351"/>
            <a:chExt cx="1387034" cy="1108093"/>
          </a:xfrm>
        </p:grpSpPr>
        <p:cxnSp>
          <p:nvCxnSpPr>
            <p:cNvPr id="318" name="Straight Connector 317">
              <a:extLst>
                <a:ext uri="{FF2B5EF4-FFF2-40B4-BE49-F238E27FC236}">
                  <a16:creationId xmlns:a16="http://schemas.microsoft.com/office/drawing/2014/main" id="{CD734FF5-1C64-48FA-86BE-3A1B1E57864A}"/>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19" name="Picture 318">
              <a:extLst>
                <a:ext uri="{FF2B5EF4-FFF2-40B4-BE49-F238E27FC236}">
                  <a16:creationId xmlns:a16="http://schemas.microsoft.com/office/drawing/2014/main" id="{E0636D03-C732-40BA-ABEF-901C7BA5A1D5}"/>
                </a:ext>
              </a:extLst>
            </p:cNvPr>
            <p:cNvPicPr>
              <a:picLocks noChangeAspect="1"/>
            </p:cNvPicPr>
            <p:nvPr/>
          </p:nvPicPr>
          <p:blipFill>
            <a:blip r:embed="rId6"/>
            <a:stretch>
              <a:fillRect/>
            </a:stretch>
          </p:blipFill>
          <p:spPr>
            <a:xfrm>
              <a:off x="902117" y="5315351"/>
              <a:ext cx="637765" cy="485838"/>
            </a:xfrm>
            <a:prstGeom prst="rect">
              <a:avLst/>
            </a:prstGeom>
          </p:spPr>
        </p:pic>
        <p:sp>
          <p:nvSpPr>
            <p:cNvPr id="320" name="TextBox 319">
              <a:extLst>
                <a:ext uri="{FF2B5EF4-FFF2-40B4-BE49-F238E27FC236}">
                  <a16:creationId xmlns:a16="http://schemas.microsoft.com/office/drawing/2014/main" id="{4D8E84AE-FBF9-47B9-8F64-AFD52D078876}"/>
                </a:ext>
              </a:extLst>
            </p:cNvPr>
            <p:cNvSpPr txBox="1"/>
            <p:nvPr/>
          </p:nvSpPr>
          <p:spPr>
            <a:xfrm>
              <a:off x="677018" y="5704774"/>
              <a:ext cx="1087962" cy="253916"/>
            </a:xfrm>
            <a:prstGeom prst="rect">
              <a:avLst/>
            </a:prstGeom>
            <a:noFill/>
          </p:spPr>
          <p:txBody>
            <a:bodyPr wrap="square" rtlCol="0">
              <a:spAutoFit/>
            </a:bodyPr>
            <a:lstStyle/>
            <a:p>
              <a:pPr algn="ctr"/>
              <a:r>
                <a:rPr lang="en-US" sz="1050" dirty="0"/>
                <a:t>Staging</a:t>
              </a:r>
            </a:p>
          </p:txBody>
        </p:sp>
        <p:pic>
          <p:nvPicPr>
            <p:cNvPr id="321" name="Graphic 320">
              <a:extLst>
                <a:ext uri="{FF2B5EF4-FFF2-40B4-BE49-F238E27FC236}">
                  <a16:creationId xmlns:a16="http://schemas.microsoft.com/office/drawing/2014/main" id="{3372F666-EC28-4657-AF23-FF16C3846B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22" name="Group 321">
            <a:extLst>
              <a:ext uri="{FF2B5EF4-FFF2-40B4-BE49-F238E27FC236}">
                <a16:creationId xmlns:a16="http://schemas.microsoft.com/office/drawing/2014/main" id="{7058D47D-73A9-4B62-973F-5E581DC3E253}"/>
              </a:ext>
            </a:extLst>
          </p:cNvPr>
          <p:cNvGrpSpPr/>
          <p:nvPr/>
        </p:nvGrpSpPr>
        <p:grpSpPr>
          <a:xfrm>
            <a:off x="5052902" y="5270063"/>
            <a:ext cx="1387034" cy="1108093"/>
            <a:chOff x="527482" y="5315351"/>
            <a:chExt cx="1387034" cy="1108093"/>
          </a:xfrm>
        </p:grpSpPr>
        <p:cxnSp>
          <p:nvCxnSpPr>
            <p:cNvPr id="323" name="Straight Connector 322">
              <a:extLst>
                <a:ext uri="{FF2B5EF4-FFF2-40B4-BE49-F238E27FC236}">
                  <a16:creationId xmlns:a16="http://schemas.microsoft.com/office/drawing/2014/main" id="{B9E51120-A510-4907-B2AD-2AE1221A0893}"/>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24" name="Picture 323">
              <a:extLst>
                <a:ext uri="{FF2B5EF4-FFF2-40B4-BE49-F238E27FC236}">
                  <a16:creationId xmlns:a16="http://schemas.microsoft.com/office/drawing/2014/main" id="{C446B40F-2303-476B-A5E5-57C3B7CA84FF}"/>
                </a:ext>
              </a:extLst>
            </p:cNvPr>
            <p:cNvPicPr>
              <a:picLocks noChangeAspect="1"/>
            </p:cNvPicPr>
            <p:nvPr/>
          </p:nvPicPr>
          <p:blipFill>
            <a:blip r:embed="rId6"/>
            <a:stretch>
              <a:fillRect/>
            </a:stretch>
          </p:blipFill>
          <p:spPr>
            <a:xfrm>
              <a:off x="902117" y="5315351"/>
              <a:ext cx="637765" cy="485838"/>
            </a:xfrm>
            <a:prstGeom prst="rect">
              <a:avLst/>
            </a:prstGeom>
          </p:spPr>
        </p:pic>
        <p:sp>
          <p:nvSpPr>
            <p:cNvPr id="325" name="TextBox 324">
              <a:extLst>
                <a:ext uri="{FF2B5EF4-FFF2-40B4-BE49-F238E27FC236}">
                  <a16:creationId xmlns:a16="http://schemas.microsoft.com/office/drawing/2014/main" id="{C7F2E5EC-CC2D-4E01-8BA2-1F332DC3DF62}"/>
                </a:ext>
              </a:extLst>
            </p:cNvPr>
            <p:cNvSpPr txBox="1"/>
            <p:nvPr/>
          </p:nvSpPr>
          <p:spPr>
            <a:xfrm>
              <a:off x="527484" y="5704774"/>
              <a:ext cx="1387030" cy="253916"/>
            </a:xfrm>
            <a:prstGeom prst="rect">
              <a:avLst/>
            </a:prstGeom>
            <a:noFill/>
          </p:spPr>
          <p:txBody>
            <a:bodyPr wrap="square" rtlCol="0">
              <a:spAutoFit/>
            </a:bodyPr>
            <a:lstStyle/>
            <a:p>
              <a:pPr algn="ctr"/>
              <a:r>
                <a:rPr lang="en-US" sz="1050" dirty="0"/>
                <a:t>Prod-Marketing</a:t>
              </a:r>
            </a:p>
          </p:txBody>
        </p:sp>
        <p:pic>
          <p:nvPicPr>
            <p:cNvPr id="326" name="Graphic 325">
              <a:extLst>
                <a:ext uri="{FF2B5EF4-FFF2-40B4-BE49-F238E27FC236}">
                  <a16:creationId xmlns:a16="http://schemas.microsoft.com/office/drawing/2014/main" id="{59E6FBF2-E6D4-473A-AF60-94471499B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27" name="Group 326">
            <a:extLst>
              <a:ext uri="{FF2B5EF4-FFF2-40B4-BE49-F238E27FC236}">
                <a16:creationId xmlns:a16="http://schemas.microsoft.com/office/drawing/2014/main" id="{48A35262-B0BE-46C3-BD90-D121572F7487}"/>
              </a:ext>
            </a:extLst>
          </p:cNvPr>
          <p:cNvGrpSpPr/>
          <p:nvPr/>
        </p:nvGrpSpPr>
        <p:grpSpPr>
          <a:xfrm>
            <a:off x="7315612" y="5270063"/>
            <a:ext cx="1387034" cy="1108093"/>
            <a:chOff x="527482" y="5315351"/>
            <a:chExt cx="1387034" cy="1108093"/>
          </a:xfrm>
        </p:grpSpPr>
        <p:cxnSp>
          <p:nvCxnSpPr>
            <p:cNvPr id="328" name="Straight Connector 327">
              <a:extLst>
                <a:ext uri="{FF2B5EF4-FFF2-40B4-BE49-F238E27FC236}">
                  <a16:creationId xmlns:a16="http://schemas.microsoft.com/office/drawing/2014/main" id="{3D8D0D2C-87BA-4952-9E80-DBC997E230E5}"/>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29" name="Picture 328">
              <a:extLst>
                <a:ext uri="{FF2B5EF4-FFF2-40B4-BE49-F238E27FC236}">
                  <a16:creationId xmlns:a16="http://schemas.microsoft.com/office/drawing/2014/main" id="{C36A9FF8-BCF3-478A-9859-3A7042D5C35D}"/>
                </a:ext>
              </a:extLst>
            </p:cNvPr>
            <p:cNvPicPr>
              <a:picLocks noChangeAspect="1"/>
            </p:cNvPicPr>
            <p:nvPr/>
          </p:nvPicPr>
          <p:blipFill>
            <a:blip r:embed="rId6"/>
            <a:stretch>
              <a:fillRect/>
            </a:stretch>
          </p:blipFill>
          <p:spPr>
            <a:xfrm>
              <a:off x="902117" y="5315351"/>
              <a:ext cx="637765" cy="485838"/>
            </a:xfrm>
            <a:prstGeom prst="rect">
              <a:avLst/>
            </a:prstGeom>
          </p:spPr>
        </p:pic>
        <p:sp>
          <p:nvSpPr>
            <p:cNvPr id="330" name="TextBox 329">
              <a:extLst>
                <a:ext uri="{FF2B5EF4-FFF2-40B4-BE49-F238E27FC236}">
                  <a16:creationId xmlns:a16="http://schemas.microsoft.com/office/drawing/2014/main" id="{AEA3FE64-1AF5-4FD9-AA48-4DCEBE492676}"/>
                </a:ext>
              </a:extLst>
            </p:cNvPr>
            <p:cNvSpPr txBox="1"/>
            <p:nvPr/>
          </p:nvSpPr>
          <p:spPr>
            <a:xfrm>
              <a:off x="677018" y="5704774"/>
              <a:ext cx="1087962" cy="253916"/>
            </a:xfrm>
            <a:prstGeom prst="rect">
              <a:avLst/>
            </a:prstGeom>
            <a:noFill/>
          </p:spPr>
          <p:txBody>
            <a:bodyPr wrap="square" rtlCol="0">
              <a:spAutoFit/>
            </a:bodyPr>
            <a:lstStyle/>
            <a:p>
              <a:pPr algn="ctr"/>
              <a:r>
                <a:rPr lang="en-US" sz="1050" dirty="0"/>
                <a:t>Prod-Finance</a:t>
              </a:r>
            </a:p>
          </p:txBody>
        </p:sp>
        <p:pic>
          <p:nvPicPr>
            <p:cNvPr id="331" name="Graphic 330">
              <a:extLst>
                <a:ext uri="{FF2B5EF4-FFF2-40B4-BE49-F238E27FC236}">
                  <a16:creationId xmlns:a16="http://schemas.microsoft.com/office/drawing/2014/main" id="{1F7884CA-D429-4867-9ED8-0453C6ED8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grpSp>
        <p:nvGrpSpPr>
          <p:cNvPr id="332" name="Group 331">
            <a:extLst>
              <a:ext uri="{FF2B5EF4-FFF2-40B4-BE49-F238E27FC236}">
                <a16:creationId xmlns:a16="http://schemas.microsoft.com/office/drawing/2014/main" id="{B24A8EF5-DD6F-4E06-BC24-1A57B9AA1F3A}"/>
              </a:ext>
            </a:extLst>
          </p:cNvPr>
          <p:cNvGrpSpPr/>
          <p:nvPr/>
        </p:nvGrpSpPr>
        <p:grpSpPr>
          <a:xfrm>
            <a:off x="9578324" y="5270063"/>
            <a:ext cx="1387034" cy="1108093"/>
            <a:chOff x="527482" y="5315351"/>
            <a:chExt cx="1387034" cy="1108093"/>
          </a:xfrm>
        </p:grpSpPr>
        <p:cxnSp>
          <p:nvCxnSpPr>
            <p:cNvPr id="333" name="Straight Connector 332">
              <a:extLst>
                <a:ext uri="{FF2B5EF4-FFF2-40B4-BE49-F238E27FC236}">
                  <a16:creationId xmlns:a16="http://schemas.microsoft.com/office/drawing/2014/main" id="{487B3190-D797-4DA9-9F94-39A8D67C1015}"/>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pic>
          <p:nvPicPr>
            <p:cNvPr id="334" name="Picture 333">
              <a:extLst>
                <a:ext uri="{FF2B5EF4-FFF2-40B4-BE49-F238E27FC236}">
                  <a16:creationId xmlns:a16="http://schemas.microsoft.com/office/drawing/2014/main" id="{368309D3-E14F-43D0-B07B-644700AD7BA8}"/>
                </a:ext>
              </a:extLst>
            </p:cNvPr>
            <p:cNvPicPr>
              <a:picLocks noChangeAspect="1"/>
            </p:cNvPicPr>
            <p:nvPr/>
          </p:nvPicPr>
          <p:blipFill>
            <a:blip r:embed="rId6"/>
            <a:stretch>
              <a:fillRect/>
            </a:stretch>
          </p:blipFill>
          <p:spPr>
            <a:xfrm>
              <a:off x="902117" y="5315351"/>
              <a:ext cx="637765" cy="485838"/>
            </a:xfrm>
            <a:prstGeom prst="rect">
              <a:avLst/>
            </a:prstGeom>
          </p:spPr>
        </p:pic>
        <p:sp>
          <p:nvSpPr>
            <p:cNvPr id="335" name="TextBox 334">
              <a:extLst>
                <a:ext uri="{FF2B5EF4-FFF2-40B4-BE49-F238E27FC236}">
                  <a16:creationId xmlns:a16="http://schemas.microsoft.com/office/drawing/2014/main" id="{963C1CF8-9325-49A4-B31D-07EC587A90E2}"/>
                </a:ext>
              </a:extLst>
            </p:cNvPr>
            <p:cNvSpPr txBox="1"/>
            <p:nvPr/>
          </p:nvSpPr>
          <p:spPr>
            <a:xfrm>
              <a:off x="677018" y="5704774"/>
              <a:ext cx="1087962" cy="253916"/>
            </a:xfrm>
            <a:prstGeom prst="rect">
              <a:avLst/>
            </a:prstGeom>
            <a:noFill/>
          </p:spPr>
          <p:txBody>
            <a:bodyPr wrap="square" rtlCol="0">
              <a:spAutoFit/>
            </a:bodyPr>
            <a:lstStyle/>
            <a:p>
              <a:pPr algn="ctr"/>
              <a:r>
                <a:rPr lang="en-US" sz="1050" dirty="0"/>
                <a:t>Prod-</a:t>
              </a:r>
              <a:r>
                <a:rPr lang="en-US" sz="1050" dirty="0" err="1"/>
                <a:t>Mfr</a:t>
              </a:r>
              <a:endParaRPr lang="en-US" sz="1050" dirty="0"/>
            </a:p>
          </p:txBody>
        </p:sp>
        <p:pic>
          <p:nvPicPr>
            <p:cNvPr id="336" name="Graphic 335">
              <a:extLst>
                <a:ext uri="{FF2B5EF4-FFF2-40B4-BE49-F238E27FC236}">
                  <a16:creationId xmlns:a16="http://schemas.microsoft.com/office/drawing/2014/main" id="{99625587-286E-4164-91DC-A8F07BFFB4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7" y="6076780"/>
              <a:ext cx="346664" cy="346664"/>
            </a:xfrm>
            <a:prstGeom prst="rect">
              <a:avLst/>
            </a:prstGeom>
          </p:spPr>
        </p:pic>
      </p:grpSp>
      <p:pic>
        <p:nvPicPr>
          <p:cNvPr id="225" name="Picture 2" descr="Image result for azure key vault logo svg">
            <a:extLst>
              <a:ext uri="{FF2B5EF4-FFF2-40B4-BE49-F238E27FC236}">
                <a16:creationId xmlns:a16="http://schemas.microsoft.com/office/drawing/2014/main" id="{DB70001D-01F3-4389-B20F-B07E69254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 result for azure key vault logo svg">
            <a:extLst>
              <a:ext uri="{FF2B5EF4-FFF2-40B4-BE49-F238E27FC236}">
                <a16:creationId xmlns:a16="http://schemas.microsoft.com/office/drawing/2014/main" id="{EA06F190-4022-480C-9304-101DB3A37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zure key vault logo svg">
            <a:extLst>
              <a:ext uri="{FF2B5EF4-FFF2-40B4-BE49-F238E27FC236}">
                <a16:creationId xmlns:a16="http://schemas.microsoft.com/office/drawing/2014/main" id="{030D53F5-BD90-4537-84CC-56FF8C74D8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zure key vault logo svg">
            <a:extLst>
              <a:ext uri="{FF2B5EF4-FFF2-40B4-BE49-F238E27FC236}">
                <a16:creationId xmlns:a16="http://schemas.microsoft.com/office/drawing/2014/main" id="{EF348DC8-818E-48B7-BAE0-ED578E226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azure key vault logo svg">
            <a:extLst>
              <a:ext uri="{FF2B5EF4-FFF2-40B4-BE49-F238E27FC236}">
                <a16:creationId xmlns:a16="http://schemas.microsoft.com/office/drawing/2014/main" id="{09C7E76C-1EA8-4D46-9374-1FAD171F31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8" r="25768"/>
          <a:stretch/>
        </p:blipFill>
        <p:spPr bwMode="auto">
          <a:xfrm>
            <a:off x="8376674" y="3014589"/>
            <a:ext cx="140996" cy="152739"/>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4415DF7C-776D-4FE9-873C-EA8BA6539CCA}"/>
              </a:ext>
            </a:extLst>
          </p:cNvPr>
          <p:cNvSpPr/>
          <p:nvPr/>
        </p:nvSpPr>
        <p:spPr bwMode="auto">
          <a:xfrm>
            <a:off x="8323351" y="2535289"/>
            <a:ext cx="2025662" cy="6584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Important</a:t>
            </a:r>
          </a:p>
        </p:txBody>
      </p:sp>
      <p:sp>
        <p:nvSpPr>
          <p:cNvPr id="108" name="Rectangle 107">
            <a:extLst>
              <a:ext uri="{FF2B5EF4-FFF2-40B4-BE49-F238E27FC236}">
                <a16:creationId xmlns:a16="http://schemas.microsoft.com/office/drawing/2014/main" id="{B5D7DAB5-2ACE-4561-8A90-7452A478899A}"/>
              </a:ext>
            </a:extLst>
          </p:cNvPr>
          <p:cNvSpPr/>
          <p:nvPr/>
        </p:nvSpPr>
        <p:spPr bwMode="auto">
          <a:xfrm>
            <a:off x="9177810" y="255576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Integration</a:t>
            </a:r>
          </a:p>
        </p:txBody>
      </p:sp>
      <p:sp>
        <p:nvSpPr>
          <p:cNvPr id="109" name="Rectangle 108">
            <a:extLst>
              <a:ext uri="{FF2B5EF4-FFF2-40B4-BE49-F238E27FC236}">
                <a16:creationId xmlns:a16="http://schemas.microsoft.com/office/drawing/2014/main" id="{5F3B1111-106C-4CE5-9DE6-52223D1DDBDD}"/>
              </a:ext>
            </a:extLst>
          </p:cNvPr>
          <p:cNvSpPr/>
          <p:nvPr/>
        </p:nvSpPr>
        <p:spPr bwMode="auto">
          <a:xfrm>
            <a:off x="9177810" y="2676293"/>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Staging</a:t>
            </a:r>
          </a:p>
        </p:txBody>
      </p:sp>
      <p:sp>
        <p:nvSpPr>
          <p:cNvPr id="110" name="Rectangle 109">
            <a:extLst>
              <a:ext uri="{FF2B5EF4-FFF2-40B4-BE49-F238E27FC236}">
                <a16:creationId xmlns:a16="http://schemas.microsoft.com/office/drawing/2014/main" id="{6E0B9C32-F2B8-47B2-8040-72DBB5F3879C}"/>
              </a:ext>
            </a:extLst>
          </p:cNvPr>
          <p:cNvSpPr/>
          <p:nvPr/>
        </p:nvSpPr>
        <p:spPr bwMode="auto">
          <a:xfrm>
            <a:off x="9177810" y="2802679"/>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FFFFFF"/>
                    </a:gs>
                    <a:gs pos="100000">
                      <a:srgbClr val="FFFFFF"/>
                    </a:gs>
                  </a:gsLst>
                  <a:lin ang="5400000" scaled="0"/>
                </a:gradFill>
                <a:ea typeface="Segoe UI" pitchFamily="34" charset="0"/>
                <a:cs typeface="Segoe UI" pitchFamily="34" charset="0"/>
              </a:rPr>
              <a:t>Prod-Marketing</a:t>
            </a:r>
          </a:p>
        </p:txBody>
      </p:sp>
      <p:sp>
        <p:nvSpPr>
          <p:cNvPr id="111" name="Rectangle 110">
            <a:extLst>
              <a:ext uri="{FF2B5EF4-FFF2-40B4-BE49-F238E27FC236}">
                <a16:creationId xmlns:a16="http://schemas.microsoft.com/office/drawing/2014/main" id="{7D811574-4094-42A2-A74F-5EFF80B90AAC}"/>
              </a:ext>
            </a:extLst>
          </p:cNvPr>
          <p:cNvSpPr/>
          <p:nvPr/>
        </p:nvSpPr>
        <p:spPr bwMode="auto">
          <a:xfrm>
            <a:off x="9177810" y="292665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FFFFFF"/>
                    </a:gs>
                    <a:gs pos="100000">
                      <a:srgbClr val="FFFFFF"/>
                    </a:gs>
                  </a:gsLst>
                  <a:lin ang="5400000" scaled="0"/>
                </a:gradFill>
                <a:ea typeface="Segoe UI" pitchFamily="34" charset="0"/>
                <a:cs typeface="Segoe UI" pitchFamily="34" charset="0"/>
              </a:rPr>
              <a:t>Prod-Finance</a:t>
            </a:r>
          </a:p>
        </p:txBody>
      </p:sp>
      <p:sp>
        <p:nvSpPr>
          <p:cNvPr id="224" name="Rectangle 223">
            <a:extLst>
              <a:ext uri="{FF2B5EF4-FFF2-40B4-BE49-F238E27FC236}">
                <a16:creationId xmlns:a16="http://schemas.microsoft.com/office/drawing/2014/main" id="{961701BF-A077-4807-B4C0-7A40B7755388}"/>
              </a:ext>
            </a:extLst>
          </p:cNvPr>
          <p:cNvSpPr/>
          <p:nvPr/>
        </p:nvSpPr>
        <p:spPr bwMode="auto">
          <a:xfrm>
            <a:off x="9177810" y="3051116"/>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FFFFFF"/>
                    </a:gs>
                    <a:gs pos="100000">
                      <a:srgbClr val="FFFFFF"/>
                    </a:gs>
                  </a:gsLst>
                  <a:lin ang="5400000" scaled="0"/>
                </a:gradFill>
                <a:ea typeface="Segoe UI" pitchFamily="34" charset="0"/>
                <a:cs typeface="Segoe UI" pitchFamily="34" charset="0"/>
              </a:rPr>
              <a:t>Prod-MFR</a:t>
            </a:r>
          </a:p>
        </p:txBody>
      </p:sp>
      <p:grpSp>
        <p:nvGrpSpPr>
          <p:cNvPr id="244" name="Group 243">
            <a:extLst>
              <a:ext uri="{FF2B5EF4-FFF2-40B4-BE49-F238E27FC236}">
                <a16:creationId xmlns:a16="http://schemas.microsoft.com/office/drawing/2014/main" id="{F90138D2-BF0C-46A5-933C-6B3CEFA7C146}"/>
              </a:ext>
            </a:extLst>
          </p:cNvPr>
          <p:cNvGrpSpPr/>
          <p:nvPr/>
        </p:nvGrpSpPr>
        <p:grpSpPr>
          <a:xfrm>
            <a:off x="3647035" y="5142467"/>
            <a:ext cx="721037" cy="444217"/>
            <a:chOff x="3240661" y="1005909"/>
            <a:chExt cx="540854" cy="333210"/>
          </a:xfrm>
        </p:grpSpPr>
        <p:grpSp>
          <p:nvGrpSpPr>
            <p:cNvPr id="245" name="Group 244">
              <a:extLst>
                <a:ext uri="{FF2B5EF4-FFF2-40B4-BE49-F238E27FC236}">
                  <a16:creationId xmlns:a16="http://schemas.microsoft.com/office/drawing/2014/main" id="{80F0BA5E-E10E-42A5-A57A-0FB397D2E427}"/>
                </a:ext>
              </a:extLst>
            </p:cNvPr>
            <p:cNvGrpSpPr/>
            <p:nvPr/>
          </p:nvGrpSpPr>
          <p:grpSpPr>
            <a:xfrm>
              <a:off x="3240661" y="1005909"/>
              <a:ext cx="540854" cy="333210"/>
              <a:chOff x="1926169" y="1632181"/>
              <a:chExt cx="540854" cy="333210"/>
            </a:xfrm>
          </p:grpSpPr>
          <p:sp>
            <p:nvSpPr>
              <p:cNvPr id="247" name="Rectangle 246">
                <a:extLst>
                  <a:ext uri="{FF2B5EF4-FFF2-40B4-BE49-F238E27FC236}">
                    <a16:creationId xmlns:a16="http://schemas.microsoft.com/office/drawing/2014/main" id="{6FE04660-F71E-49C4-B973-C4A4B7E18AD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48" name="Rectangle 247">
                <a:extLst>
                  <a:ext uri="{FF2B5EF4-FFF2-40B4-BE49-F238E27FC236}">
                    <a16:creationId xmlns:a16="http://schemas.microsoft.com/office/drawing/2014/main" id="{0C97B38A-E860-4B3F-ABCE-158C660293F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49" name="Group 248">
                <a:extLst>
                  <a:ext uri="{FF2B5EF4-FFF2-40B4-BE49-F238E27FC236}">
                    <a16:creationId xmlns:a16="http://schemas.microsoft.com/office/drawing/2014/main" id="{A500759A-8349-4752-AD0A-BF37B74F0B26}"/>
                  </a:ext>
                </a:extLst>
              </p:cNvPr>
              <p:cNvGrpSpPr/>
              <p:nvPr/>
            </p:nvGrpSpPr>
            <p:grpSpPr>
              <a:xfrm>
                <a:off x="1989961" y="1665409"/>
                <a:ext cx="413499" cy="266755"/>
                <a:chOff x="1371600" y="2038342"/>
                <a:chExt cx="609600" cy="393263"/>
              </a:xfrm>
            </p:grpSpPr>
            <p:cxnSp>
              <p:nvCxnSpPr>
                <p:cNvPr id="253" name="Straight Connector 252">
                  <a:extLst>
                    <a:ext uri="{FF2B5EF4-FFF2-40B4-BE49-F238E27FC236}">
                      <a16:creationId xmlns:a16="http://schemas.microsoft.com/office/drawing/2014/main" id="{7FB2AE43-149A-4B85-A84F-D8B46C3B65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4" name="Straight Connector 253">
                  <a:extLst>
                    <a:ext uri="{FF2B5EF4-FFF2-40B4-BE49-F238E27FC236}">
                      <a16:creationId xmlns:a16="http://schemas.microsoft.com/office/drawing/2014/main" id="{A0AEEFA3-5A83-45EB-8485-E1AC5A36C1B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5" name="Straight Connector 254">
                  <a:extLst>
                    <a:ext uri="{FF2B5EF4-FFF2-40B4-BE49-F238E27FC236}">
                      <a16:creationId xmlns:a16="http://schemas.microsoft.com/office/drawing/2014/main" id="{3AADAD59-A949-45D5-B14E-1FFB1CF0187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56" name="Straight Connector 255">
                  <a:extLst>
                    <a:ext uri="{FF2B5EF4-FFF2-40B4-BE49-F238E27FC236}">
                      <a16:creationId xmlns:a16="http://schemas.microsoft.com/office/drawing/2014/main" id="{11EE2E94-52BF-475D-BF89-0F230B99D73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57" name="Straight Connector 256">
                  <a:extLst>
                    <a:ext uri="{FF2B5EF4-FFF2-40B4-BE49-F238E27FC236}">
                      <a16:creationId xmlns:a16="http://schemas.microsoft.com/office/drawing/2014/main" id="{33A857B9-2D6D-4E7E-89A4-168A5B77BAA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F80D9BA8-77AB-4E2E-AC9C-9774EB89C9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F698755B-4A78-4854-ADBA-88B9036917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B76E65DF-44AB-49A4-B5CF-62265152EC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E05569DD-69D5-4C2C-8F60-5116480D831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0" name="Rectangle 249">
                <a:extLst>
                  <a:ext uri="{FF2B5EF4-FFF2-40B4-BE49-F238E27FC236}">
                    <a16:creationId xmlns:a16="http://schemas.microsoft.com/office/drawing/2014/main" id="{E8D51FE4-7C5F-406E-938A-2D99A89C669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51" name="Rectangle 250">
                <a:extLst>
                  <a:ext uri="{FF2B5EF4-FFF2-40B4-BE49-F238E27FC236}">
                    <a16:creationId xmlns:a16="http://schemas.microsoft.com/office/drawing/2014/main" id="{43ED9F77-42D6-4211-AC16-C9FA22C56E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52" name="Rectangle 251">
                <a:extLst>
                  <a:ext uri="{FF2B5EF4-FFF2-40B4-BE49-F238E27FC236}">
                    <a16:creationId xmlns:a16="http://schemas.microsoft.com/office/drawing/2014/main" id="{B08383A3-DF24-4A5C-BC34-90C8E8D5B7F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46" name="Rectangle 245">
              <a:extLst>
                <a:ext uri="{FF2B5EF4-FFF2-40B4-BE49-F238E27FC236}">
                  <a16:creationId xmlns:a16="http://schemas.microsoft.com/office/drawing/2014/main" id="{9F9C6EA0-5251-47F1-943F-37C95209291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62" name="Group 261">
            <a:extLst>
              <a:ext uri="{FF2B5EF4-FFF2-40B4-BE49-F238E27FC236}">
                <a16:creationId xmlns:a16="http://schemas.microsoft.com/office/drawing/2014/main" id="{6879C05F-4D9A-4213-A2CA-22EB7C139F3B}"/>
              </a:ext>
            </a:extLst>
          </p:cNvPr>
          <p:cNvGrpSpPr/>
          <p:nvPr/>
        </p:nvGrpSpPr>
        <p:grpSpPr>
          <a:xfrm>
            <a:off x="5902017" y="5142467"/>
            <a:ext cx="721037" cy="444217"/>
            <a:chOff x="3240661" y="1005909"/>
            <a:chExt cx="540854" cy="333210"/>
          </a:xfrm>
        </p:grpSpPr>
        <p:grpSp>
          <p:nvGrpSpPr>
            <p:cNvPr id="263" name="Group 262">
              <a:extLst>
                <a:ext uri="{FF2B5EF4-FFF2-40B4-BE49-F238E27FC236}">
                  <a16:creationId xmlns:a16="http://schemas.microsoft.com/office/drawing/2014/main" id="{05A8B988-E69A-46E5-B0C9-2AA8FE7C3B7A}"/>
                </a:ext>
              </a:extLst>
            </p:cNvPr>
            <p:cNvGrpSpPr/>
            <p:nvPr/>
          </p:nvGrpSpPr>
          <p:grpSpPr>
            <a:xfrm>
              <a:off x="3240661" y="1005909"/>
              <a:ext cx="540854" cy="333210"/>
              <a:chOff x="1926169" y="1632181"/>
              <a:chExt cx="540854" cy="333210"/>
            </a:xfrm>
          </p:grpSpPr>
          <p:sp>
            <p:nvSpPr>
              <p:cNvPr id="265" name="Rectangle 264">
                <a:extLst>
                  <a:ext uri="{FF2B5EF4-FFF2-40B4-BE49-F238E27FC236}">
                    <a16:creationId xmlns:a16="http://schemas.microsoft.com/office/drawing/2014/main" id="{AD1AE834-AFA3-4C74-A35F-93F72060A33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6" name="Rectangle 265">
                <a:extLst>
                  <a:ext uri="{FF2B5EF4-FFF2-40B4-BE49-F238E27FC236}">
                    <a16:creationId xmlns:a16="http://schemas.microsoft.com/office/drawing/2014/main" id="{E9A6958F-2165-4AF1-9156-709482AEE34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67" name="Group 266">
                <a:extLst>
                  <a:ext uri="{FF2B5EF4-FFF2-40B4-BE49-F238E27FC236}">
                    <a16:creationId xmlns:a16="http://schemas.microsoft.com/office/drawing/2014/main" id="{14E3E482-6BE5-42D9-8965-2C87F144A454}"/>
                  </a:ext>
                </a:extLst>
              </p:cNvPr>
              <p:cNvGrpSpPr/>
              <p:nvPr/>
            </p:nvGrpSpPr>
            <p:grpSpPr>
              <a:xfrm>
                <a:off x="1989961" y="1665409"/>
                <a:ext cx="413499" cy="266755"/>
                <a:chOff x="1371600" y="2038342"/>
                <a:chExt cx="609600" cy="393263"/>
              </a:xfrm>
            </p:grpSpPr>
            <p:cxnSp>
              <p:nvCxnSpPr>
                <p:cNvPr id="271" name="Straight Connector 270">
                  <a:extLst>
                    <a:ext uri="{FF2B5EF4-FFF2-40B4-BE49-F238E27FC236}">
                      <a16:creationId xmlns:a16="http://schemas.microsoft.com/office/drawing/2014/main" id="{AF095C31-481D-49C5-AD1D-87C5C3FB75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2" name="Straight Connector 271">
                  <a:extLst>
                    <a:ext uri="{FF2B5EF4-FFF2-40B4-BE49-F238E27FC236}">
                      <a16:creationId xmlns:a16="http://schemas.microsoft.com/office/drawing/2014/main" id="{68BCBBFC-1575-4FAE-9783-A7C2999ED0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3" name="Straight Connector 272">
                  <a:extLst>
                    <a:ext uri="{FF2B5EF4-FFF2-40B4-BE49-F238E27FC236}">
                      <a16:creationId xmlns:a16="http://schemas.microsoft.com/office/drawing/2014/main" id="{FA34142A-6C3B-4577-A634-1DC1CB86997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4" name="Straight Connector 273">
                  <a:extLst>
                    <a:ext uri="{FF2B5EF4-FFF2-40B4-BE49-F238E27FC236}">
                      <a16:creationId xmlns:a16="http://schemas.microsoft.com/office/drawing/2014/main" id="{89234416-6006-4942-B610-9B7F3ACD34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5" name="Straight Connector 274">
                  <a:extLst>
                    <a:ext uri="{FF2B5EF4-FFF2-40B4-BE49-F238E27FC236}">
                      <a16:creationId xmlns:a16="http://schemas.microsoft.com/office/drawing/2014/main" id="{326C4E33-B8CE-4E0B-9BFE-2E7BF07D834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76" name="Straight Connector 275">
                  <a:extLst>
                    <a:ext uri="{FF2B5EF4-FFF2-40B4-BE49-F238E27FC236}">
                      <a16:creationId xmlns:a16="http://schemas.microsoft.com/office/drawing/2014/main" id="{EBC018A9-2D49-43F9-AF8B-F704E056C86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5EA96F8B-36D2-4B04-9592-129431731E8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13AEAD63-C550-4039-B58A-1F433B2027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56F4E000-5FA7-4EC9-9050-065AC09C080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68" name="Rectangle 267">
                <a:extLst>
                  <a:ext uri="{FF2B5EF4-FFF2-40B4-BE49-F238E27FC236}">
                    <a16:creationId xmlns:a16="http://schemas.microsoft.com/office/drawing/2014/main" id="{195712A0-8E14-4238-BCA7-D2FE96704CC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9" name="Rectangle 268">
                <a:extLst>
                  <a:ext uri="{FF2B5EF4-FFF2-40B4-BE49-F238E27FC236}">
                    <a16:creationId xmlns:a16="http://schemas.microsoft.com/office/drawing/2014/main" id="{7E5CBCB0-5C40-48B7-8F5E-3573ECE3D29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0" name="Rectangle 269">
                <a:extLst>
                  <a:ext uri="{FF2B5EF4-FFF2-40B4-BE49-F238E27FC236}">
                    <a16:creationId xmlns:a16="http://schemas.microsoft.com/office/drawing/2014/main" id="{923ABC83-5D20-48E2-835B-31B1E32FE9D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64" name="Rectangle 263">
              <a:extLst>
                <a:ext uri="{FF2B5EF4-FFF2-40B4-BE49-F238E27FC236}">
                  <a16:creationId xmlns:a16="http://schemas.microsoft.com/office/drawing/2014/main" id="{20BFDCE1-718F-4DC8-816F-462235E46D4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80" name="Group 279">
            <a:extLst>
              <a:ext uri="{FF2B5EF4-FFF2-40B4-BE49-F238E27FC236}">
                <a16:creationId xmlns:a16="http://schemas.microsoft.com/office/drawing/2014/main" id="{F65F0CBF-EB3F-4D7B-ADFB-0686C91E28D1}"/>
              </a:ext>
            </a:extLst>
          </p:cNvPr>
          <p:cNvGrpSpPr/>
          <p:nvPr/>
        </p:nvGrpSpPr>
        <p:grpSpPr>
          <a:xfrm>
            <a:off x="8156999" y="5142467"/>
            <a:ext cx="721037" cy="444217"/>
            <a:chOff x="3240661" y="1005909"/>
            <a:chExt cx="540854" cy="333210"/>
          </a:xfrm>
        </p:grpSpPr>
        <p:grpSp>
          <p:nvGrpSpPr>
            <p:cNvPr id="281" name="Group 280">
              <a:extLst>
                <a:ext uri="{FF2B5EF4-FFF2-40B4-BE49-F238E27FC236}">
                  <a16:creationId xmlns:a16="http://schemas.microsoft.com/office/drawing/2014/main" id="{54DFFACC-670F-42EB-8110-F72A77108343}"/>
                </a:ext>
              </a:extLst>
            </p:cNvPr>
            <p:cNvGrpSpPr/>
            <p:nvPr/>
          </p:nvGrpSpPr>
          <p:grpSpPr>
            <a:xfrm>
              <a:off x="3240661" y="1005909"/>
              <a:ext cx="540854" cy="333210"/>
              <a:chOff x="1926169" y="1632181"/>
              <a:chExt cx="540854" cy="333210"/>
            </a:xfrm>
          </p:grpSpPr>
          <p:sp>
            <p:nvSpPr>
              <p:cNvPr id="283" name="Rectangle 282">
                <a:extLst>
                  <a:ext uri="{FF2B5EF4-FFF2-40B4-BE49-F238E27FC236}">
                    <a16:creationId xmlns:a16="http://schemas.microsoft.com/office/drawing/2014/main" id="{24737668-58A1-4E4E-AB15-25C6AB120D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4" name="Rectangle 283">
                <a:extLst>
                  <a:ext uri="{FF2B5EF4-FFF2-40B4-BE49-F238E27FC236}">
                    <a16:creationId xmlns:a16="http://schemas.microsoft.com/office/drawing/2014/main" id="{9F93BCFC-1D69-430B-A64E-7FB125B76FA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5" name="Group 284">
                <a:extLst>
                  <a:ext uri="{FF2B5EF4-FFF2-40B4-BE49-F238E27FC236}">
                    <a16:creationId xmlns:a16="http://schemas.microsoft.com/office/drawing/2014/main" id="{5059BB07-286C-4829-B6C7-D6B57047E6F1}"/>
                  </a:ext>
                </a:extLst>
              </p:cNvPr>
              <p:cNvGrpSpPr/>
              <p:nvPr/>
            </p:nvGrpSpPr>
            <p:grpSpPr>
              <a:xfrm>
                <a:off x="1989961" y="1665409"/>
                <a:ext cx="413499" cy="266755"/>
                <a:chOff x="1371600" y="2038342"/>
                <a:chExt cx="609600" cy="393263"/>
              </a:xfrm>
            </p:grpSpPr>
            <p:cxnSp>
              <p:nvCxnSpPr>
                <p:cNvPr id="289" name="Straight Connector 288">
                  <a:extLst>
                    <a:ext uri="{FF2B5EF4-FFF2-40B4-BE49-F238E27FC236}">
                      <a16:creationId xmlns:a16="http://schemas.microsoft.com/office/drawing/2014/main" id="{7E2D6FDC-4A6F-4A0C-8331-250629AE2D0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0" name="Straight Connector 289">
                  <a:extLst>
                    <a:ext uri="{FF2B5EF4-FFF2-40B4-BE49-F238E27FC236}">
                      <a16:creationId xmlns:a16="http://schemas.microsoft.com/office/drawing/2014/main" id="{7DB565BE-1F1C-49FF-85E2-22A364233F6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1" name="Straight Connector 290">
                  <a:extLst>
                    <a:ext uri="{FF2B5EF4-FFF2-40B4-BE49-F238E27FC236}">
                      <a16:creationId xmlns:a16="http://schemas.microsoft.com/office/drawing/2014/main" id="{4F209609-0A3D-40C0-995B-87FD448675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2" name="Straight Connector 291">
                  <a:extLst>
                    <a:ext uri="{FF2B5EF4-FFF2-40B4-BE49-F238E27FC236}">
                      <a16:creationId xmlns:a16="http://schemas.microsoft.com/office/drawing/2014/main" id="{0F49EEDF-6C4E-4F8D-B2B3-65D2ACDDBDE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3" name="Straight Connector 292">
                  <a:extLst>
                    <a:ext uri="{FF2B5EF4-FFF2-40B4-BE49-F238E27FC236}">
                      <a16:creationId xmlns:a16="http://schemas.microsoft.com/office/drawing/2014/main" id="{411FF31D-BFF4-49EB-8CDB-0CC68DE0E5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4" name="Straight Connector 293">
                  <a:extLst>
                    <a:ext uri="{FF2B5EF4-FFF2-40B4-BE49-F238E27FC236}">
                      <a16:creationId xmlns:a16="http://schemas.microsoft.com/office/drawing/2014/main" id="{7286D91B-EE1B-4BAA-B0BD-863EB6354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5" name="Straight Connector 294">
                  <a:extLst>
                    <a:ext uri="{FF2B5EF4-FFF2-40B4-BE49-F238E27FC236}">
                      <a16:creationId xmlns:a16="http://schemas.microsoft.com/office/drawing/2014/main" id="{7650E295-A4E2-4B42-9F4A-F45DB0C7659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96" name="Straight Connector 295">
                  <a:extLst>
                    <a:ext uri="{FF2B5EF4-FFF2-40B4-BE49-F238E27FC236}">
                      <a16:creationId xmlns:a16="http://schemas.microsoft.com/office/drawing/2014/main" id="{E87A6573-9A47-4522-B2E6-797F67EBAC8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97" name="Straight Connector 296">
                  <a:extLst>
                    <a:ext uri="{FF2B5EF4-FFF2-40B4-BE49-F238E27FC236}">
                      <a16:creationId xmlns:a16="http://schemas.microsoft.com/office/drawing/2014/main" id="{429559FC-F187-4412-9DC9-794397AAE7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86" name="Rectangle 285">
                <a:extLst>
                  <a:ext uri="{FF2B5EF4-FFF2-40B4-BE49-F238E27FC236}">
                    <a16:creationId xmlns:a16="http://schemas.microsoft.com/office/drawing/2014/main" id="{F8619253-1F34-4CAB-A430-14A3299F2E7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7" name="Rectangle 286">
                <a:extLst>
                  <a:ext uri="{FF2B5EF4-FFF2-40B4-BE49-F238E27FC236}">
                    <a16:creationId xmlns:a16="http://schemas.microsoft.com/office/drawing/2014/main" id="{231D79B4-4512-406A-BCEE-565DFA78E25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8" name="Rectangle 287">
                <a:extLst>
                  <a:ext uri="{FF2B5EF4-FFF2-40B4-BE49-F238E27FC236}">
                    <a16:creationId xmlns:a16="http://schemas.microsoft.com/office/drawing/2014/main" id="{0090A0E0-174D-456B-9188-302224193F2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82" name="Rectangle 281">
              <a:extLst>
                <a:ext uri="{FF2B5EF4-FFF2-40B4-BE49-F238E27FC236}">
                  <a16:creationId xmlns:a16="http://schemas.microsoft.com/office/drawing/2014/main" id="{3A4D1E9E-CD94-4C91-933A-1BDB5C7D0B29}"/>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298" name="Group 297">
            <a:extLst>
              <a:ext uri="{FF2B5EF4-FFF2-40B4-BE49-F238E27FC236}">
                <a16:creationId xmlns:a16="http://schemas.microsoft.com/office/drawing/2014/main" id="{F466B89F-C9DB-40BE-A5F1-2648C4ADF59E}"/>
              </a:ext>
            </a:extLst>
          </p:cNvPr>
          <p:cNvGrpSpPr/>
          <p:nvPr/>
        </p:nvGrpSpPr>
        <p:grpSpPr>
          <a:xfrm>
            <a:off x="10411980" y="5142467"/>
            <a:ext cx="721037" cy="444217"/>
            <a:chOff x="3240661" y="1005909"/>
            <a:chExt cx="540854" cy="333210"/>
          </a:xfrm>
        </p:grpSpPr>
        <p:grpSp>
          <p:nvGrpSpPr>
            <p:cNvPr id="299" name="Group 298">
              <a:extLst>
                <a:ext uri="{FF2B5EF4-FFF2-40B4-BE49-F238E27FC236}">
                  <a16:creationId xmlns:a16="http://schemas.microsoft.com/office/drawing/2014/main" id="{5C8C3D6D-BC89-4B02-9E8F-BB7721785583}"/>
                </a:ext>
              </a:extLst>
            </p:cNvPr>
            <p:cNvGrpSpPr/>
            <p:nvPr/>
          </p:nvGrpSpPr>
          <p:grpSpPr>
            <a:xfrm>
              <a:off x="3240661" y="1005909"/>
              <a:ext cx="540854" cy="333210"/>
              <a:chOff x="1926169" y="1632181"/>
              <a:chExt cx="540854" cy="333210"/>
            </a:xfrm>
          </p:grpSpPr>
          <p:sp>
            <p:nvSpPr>
              <p:cNvPr id="301" name="Rectangle 300">
                <a:extLst>
                  <a:ext uri="{FF2B5EF4-FFF2-40B4-BE49-F238E27FC236}">
                    <a16:creationId xmlns:a16="http://schemas.microsoft.com/office/drawing/2014/main" id="{046E794B-443F-4AF9-8672-E292934C62D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2" name="Rectangle 301">
                <a:extLst>
                  <a:ext uri="{FF2B5EF4-FFF2-40B4-BE49-F238E27FC236}">
                    <a16:creationId xmlns:a16="http://schemas.microsoft.com/office/drawing/2014/main" id="{216404DC-244C-4319-9F8F-C1B0CF2522A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03" name="Group 302">
                <a:extLst>
                  <a:ext uri="{FF2B5EF4-FFF2-40B4-BE49-F238E27FC236}">
                    <a16:creationId xmlns:a16="http://schemas.microsoft.com/office/drawing/2014/main" id="{73973DED-95D9-40C4-A165-09AE27ACA1B6}"/>
                  </a:ext>
                </a:extLst>
              </p:cNvPr>
              <p:cNvGrpSpPr/>
              <p:nvPr/>
            </p:nvGrpSpPr>
            <p:grpSpPr>
              <a:xfrm>
                <a:off x="1989961" y="1665409"/>
                <a:ext cx="413499" cy="266755"/>
                <a:chOff x="1371600" y="2038342"/>
                <a:chExt cx="609600" cy="393263"/>
              </a:xfrm>
            </p:grpSpPr>
            <p:cxnSp>
              <p:nvCxnSpPr>
                <p:cNvPr id="307" name="Straight Connector 306">
                  <a:extLst>
                    <a:ext uri="{FF2B5EF4-FFF2-40B4-BE49-F238E27FC236}">
                      <a16:creationId xmlns:a16="http://schemas.microsoft.com/office/drawing/2014/main" id="{979EB49A-4B58-4E8C-B5D5-49A4CA89E44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8" name="Straight Connector 307">
                  <a:extLst>
                    <a:ext uri="{FF2B5EF4-FFF2-40B4-BE49-F238E27FC236}">
                      <a16:creationId xmlns:a16="http://schemas.microsoft.com/office/drawing/2014/main" id="{E6E5104A-7A57-4BAF-BC0E-29AF2918EEE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 name="Straight Connector 308">
                  <a:extLst>
                    <a:ext uri="{FF2B5EF4-FFF2-40B4-BE49-F238E27FC236}">
                      <a16:creationId xmlns:a16="http://schemas.microsoft.com/office/drawing/2014/main" id="{FFC19973-D80B-4E30-BF50-FF851CB3D7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 name="Straight Connector 309">
                  <a:extLst>
                    <a:ext uri="{FF2B5EF4-FFF2-40B4-BE49-F238E27FC236}">
                      <a16:creationId xmlns:a16="http://schemas.microsoft.com/office/drawing/2014/main" id="{7D00642E-CCAF-4AC6-9AC4-DF6D6E45B3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 name="Straight Connector 310">
                  <a:extLst>
                    <a:ext uri="{FF2B5EF4-FFF2-40B4-BE49-F238E27FC236}">
                      <a16:creationId xmlns:a16="http://schemas.microsoft.com/office/drawing/2014/main" id="{6C33218C-3317-4FE1-ACBC-F7487D6937E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0E56A260-0A8D-485B-B9BB-7B7983935F4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3" name="Straight Connector 312">
                  <a:extLst>
                    <a:ext uri="{FF2B5EF4-FFF2-40B4-BE49-F238E27FC236}">
                      <a16:creationId xmlns:a16="http://schemas.microsoft.com/office/drawing/2014/main" id="{08B25514-1D48-42FF-8C3A-9DFE51099D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 name="Straight Connector 313">
                  <a:extLst>
                    <a:ext uri="{FF2B5EF4-FFF2-40B4-BE49-F238E27FC236}">
                      <a16:creationId xmlns:a16="http://schemas.microsoft.com/office/drawing/2014/main" id="{79F75E68-7AD6-476A-A2DB-47B5FCF8E5E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5" name="Straight Connector 314">
                  <a:extLst>
                    <a:ext uri="{FF2B5EF4-FFF2-40B4-BE49-F238E27FC236}">
                      <a16:creationId xmlns:a16="http://schemas.microsoft.com/office/drawing/2014/main" id="{5D7E6358-A621-40FB-8183-20FAC31F922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4" name="Rectangle 303">
                <a:extLst>
                  <a:ext uri="{FF2B5EF4-FFF2-40B4-BE49-F238E27FC236}">
                    <a16:creationId xmlns:a16="http://schemas.microsoft.com/office/drawing/2014/main" id="{0D4B5A77-8C07-499C-9336-00F77768F4F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5" name="Rectangle 304">
                <a:extLst>
                  <a:ext uri="{FF2B5EF4-FFF2-40B4-BE49-F238E27FC236}">
                    <a16:creationId xmlns:a16="http://schemas.microsoft.com/office/drawing/2014/main" id="{6B266D02-9F77-4AF3-A8A4-DA7BD62AB17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6" name="Rectangle 305">
                <a:extLst>
                  <a:ext uri="{FF2B5EF4-FFF2-40B4-BE49-F238E27FC236}">
                    <a16:creationId xmlns:a16="http://schemas.microsoft.com/office/drawing/2014/main" id="{488C820B-DF22-4235-A1E6-1F3FF0E3D15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00" name="Rectangle 299">
              <a:extLst>
                <a:ext uri="{FF2B5EF4-FFF2-40B4-BE49-F238E27FC236}">
                  <a16:creationId xmlns:a16="http://schemas.microsoft.com/office/drawing/2014/main" id="{D2D9CE9A-59A7-425D-9F7F-F91D6E062DBE}"/>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grpSp>
        <p:nvGrpSpPr>
          <p:cNvPr id="81" name="Group 80">
            <a:extLst>
              <a:ext uri="{FF2B5EF4-FFF2-40B4-BE49-F238E27FC236}">
                <a16:creationId xmlns:a16="http://schemas.microsoft.com/office/drawing/2014/main" id="{92E9186E-D57C-4C2F-9011-634BAA9BCA78}"/>
              </a:ext>
            </a:extLst>
          </p:cNvPr>
          <p:cNvGrpSpPr/>
          <p:nvPr/>
        </p:nvGrpSpPr>
        <p:grpSpPr>
          <a:xfrm>
            <a:off x="1392053" y="5142467"/>
            <a:ext cx="721037" cy="444217"/>
            <a:chOff x="3240661" y="1005909"/>
            <a:chExt cx="540854" cy="333210"/>
          </a:xfrm>
        </p:grpSpPr>
        <p:grpSp>
          <p:nvGrpSpPr>
            <p:cNvPr id="82" name="Group 81">
              <a:extLst>
                <a:ext uri="{FF2B5EF4-FFF2-40B4-BE49-F238E27FC236}">
                  <a16:creationId xmlns:a16="http://schemas.microsoft.com/office/drawing/2014/main" id="{40A7ED0F-C1BA-40E6-AE40-7BD4E3AAEA97}"/>
                </a:ext>
              </a:extLst>
            </p:cNvPr>
            <p:cNvGrpSpPr/>
            <p:nvPr/>
          </p:nvGrpSpPr>
          <p:grpSpPr>
            <a:xfrm>
              <a:off x="3240661" y="1005909"/>
              <a:ext cx="540854" cy="333210"/>
              <a:chOff x="1926169" y="1632181"/>
              <a:chExt cx="540854" cy="333210"/>
            </a:xfrm>
          </p:grpSpPr>
          <p:sp>
            <p:nvSpPr>
              <p:cNvPr id="84" name="Rectangle 83">
                <a:extLst>
                  <a:ext uri="{FF2B5EF4-FFF2-40B4-BE49-F238E27FC236}">
                    <a16:creationId xmlns:a16="http://schemas.microsoft.com/office/drawing/2014/main" id="{018AF816-8283-4317-A72C-1EB6129B2A0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85" name="Rectangle 84">
                <a:extLst>
                  <a:ext uri="{FF2B5EF4-FFF2-40B4-BE49-F238E27FC236}">
                    <a16:creationId xmlns:a16="http://schemas.microsoft.com/office/drawing/2014/main" id="{0A6E043A-9488-4B20-B619-62694807647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03" name="Group 102">
                <a:extLst>
                  <a:ext uri="{FF2B5EF4-FFF2-40B4-BE49-F238E27FC236}">
                    <a16:creationId xmlns:a16="http://schemas.microsoft.com/office/drawing/2014/main" id="{E2EDAEC9-08DD-4B1C-8A80-168019CDFC36}"/>
                  </a:ext>
                </a:extLst>
              </p:cNvPr>
              <p:cNvGrpSpPr/>
              <p:nvPr/>
            </p:nvGrpSpPr>
            <p:grpSpPr>
              <a:xfrm>
                <a:off x="1989961" y="1665409"/>
                <a:ext cx="413499" cy="266755"/>
                <a:chOff x="1371600" y="2038342"/>
                <a:chExt cx="609600" cy="393263"/>
              </a:xfrm>
            </p:grpSpPr>
            <p:cxnSp>
              <p:nvCxnSpPr>
                <p:cNvPr id="141" name="Straight Connector 140">
                  <a:extLst>
                    <a:ext uri="{FF2B5EF4-FFF2-40B4-BE49-F238E27FC236}">
                      <a16:creationId xmlns:a16="http://schemas.microsoft.com/office/drawing/2014/main" id="{AD798BEE-4C1F-49A8-A4A3-0575A33D07B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2" name="Straight Connector 141">
                  <a:extLst>
                    <a:ext uri="{FF2B5EF4-FFF2-40B4-BE49-F238E27FC236}">
                      <a16:creationId xmlns:a16="http://schemas.microsoft.com/office/drawing/2014/main" id="{0478C90A-3B19-4AE3-9BFE-207BE34C968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3" name="Straight Connector 142">
                  <a:extLst>
                    <a:ext uri="{FF2B5EF4-FFF2-40B4-BE49-F238E27FC236}">
                      <a16:creationId xmlns:a16="http://schemas.microsoft.com/office/drawing/2014/main" id="{1D1C10F7-C8AD-4512-858E-BF30ADF35A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4" name="Straight Connector 143">
                  <a:extLst>
                    <a:ext uri="{FF2B5EF4-FFF2-40B4-BE49-F238E27FC236}">
                      <a16:creationId xmlns:a16="http://schemas.microsoft.com/office/drawing/2014/main" id="{83938995-997D-4A97-BEC2-96C5407B722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5" name="Straight Connector 144">
                  <a:extLst>
                    <a:ext uri="{FF2B5EF4-FFF2-40B4-BE49-F238E27FC236}">
                      <a16:creationId xmlns:a16="http://schemas.microsoft.com/office/drawing/2014/main" id="{B190DBCB-FB11-4621-9A77-8CAF6B1BE06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6" name="Straight Connector 145">
                  <a:extLst>
                    <a:ext uri="{FF2B5EF4-FFF2-40B4-BE49-F238E27FC236}">
                      <a16:creationId xmlns:a16="http://schemas.microsoft.com/office/drawing/2014/main" id="{21B8F81E-95B7-4CAD-B82D-7BF3EB3EBD7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47" name="Straight Connector 146">
                  <a:extLst>
                    <a:ext uri="{FF2B5EF4-FFF2-40B4-BE49-F238E27FC236}">
                      <a16:creationId xmlns:a16="http://schemas.microsoft.com/office/drawing/2014/main" id="{27E94485-6250-4C85-AA40-854C51F51C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48" name="Straight Connector 147">
                  <a:extLst>
                    <a:ext uri="{FF2B5EF4-FFF2-40B4-BE49-F238E27FC236}">
                      <a16:creationId xmlns:a16="http://schemas.microsoft.com/office/drawing/2014/main" id="{7BE07D16-2F59-40BD-BE00-EB9BDEF3A56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49" name="Straight Connector 148">
                  <a:extLst>
                    <a:ext uri="{FF2B5EF4-FFF2-40B4-BE49-F238E27FC236}">
                      <a16:creationId xmlns:a16="http://schemas.microsoft.com/office/drawing/2014/main" id="{7A9575B4-99D5-4079-80CD-9DF617210E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4" name="Rectangle 103">
                <a:extLst>
                  <a:ext uri="{FF2B5EF4-FFF2-40B4-BE49-F238E27FC236}">
                    <a16:creationId xmlns:a16="http://schemas.microsoft.com/office/drawing/2014/main" id="{EA910FDB-5242-4DAA-AEEA-CDFE8474262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7" name="Rectangle 106">
                <a:extLst>
                  <a:ext uri="{FF2B5EF4-FFF2-40B4-BE49-F238E27FC236}">
                    <a16:creationId xmlns:a16="http://schemas.microsoft.com/office/drawing/2014/main" id="{88C36BEF-0375-428D-9D49-CF0D1E910B1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19" name="Rectangle 118">
                <a:extLst>
                  <a:ext uri="{FF2B5EF4-FFF2-40B4-BE49-F238E27FC236}">
                    <a16:creationId xmlns:a16="http://schemas.microsoft.com/office/drawing/2014/main" id="{60B78281-64FB-41F3-A7E9-5FA98170BE8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83" name="Rectangle 82">
              <a:extLst>
                <a:ext uri="{FF2B5EF4-FFF2-40B4-BE49-F238E27FC236}">
                  <a16:creationId xmlns:a16="http://schemas.microsoft.com/office/drawing/2014/main" id="{A79C59FC-C2B3-4556-9C50-A8D40FDE72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Web:1</a:t>
              </a:r>
              <a:endParaRPr lang="en-US" sz="687" kern="0" dirty="0">
                <a:solidFill>
                  <a:srgbClr val="FFFFFF"/>
                </a:solidFill>
                <a:latin typeface="Calibri"/>
              </a:endParaRPr>
            </a:p>
          </p:txBody>
        </p:sp>
      </p:grpSp>
    </p:spTree>
    <p:extLst>
      <p:ext uri="{BB962C8B-B14F-4D97-AF65-F5344CB8AC3E}">
        <p14:creationId xmlns:p14="http://schemas.microsoft.com/office/powerpoint/2010/main" val="338897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7"/>
                                        </p:tgtEl>
                                        <p:attrNameLst>
                                          <p:attrName>style.visibility</p:attrName>
                                        </p:attrNameLst>
                                      </p:cBhvr>
                                      <p:to>
                                        <p:strVal val="visible"/>
                                      </p:to>
                                    </p:set>
                                    <p:animEffect transition="in" filter="fade">
                                      <p:cBhvr>
                                        <p:cTn id="11" dur="500"/>
                                        <p:tgtEl>
                                          <p:spTgt spid="3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2"/>
                                        </p:tgtEl>
                                        <p:attrNameLst>
                                          <p:attrName>style.visibility</p:attrName>
                                        </p:attrNameLst>
                                      </p:cBhvr>
                                      <p:to>
                                        <p:strVal val="visible"/>
                                      </p:to>
                                    </p:set>
                                    <p:animEffect transition="in" filter="fade">
                                      <p:cBhvr>
                                        <p:cTn id="15" dur="500"/>
                                        <p:tgtEl>
                                          <p:spTgt spid="3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
                                        </p:tgtEl>
                                        <p:attrNameLst>
                                          <p:attrName>style.visibility</p:attrName>
                                        </p:attrNameLst>
                                      </p:cBhvr>
                                      <p:to>
                                        <p:strVal val="visible"/>
                                      </p:to>
                                    </p:set>
                                    <p:animEffect transition="in" filter="fade">
                                      <p:cBhvr>
                                        <p:cTn id="19" dur="500"/>
                                        <p:tgtEl>
                                          <p:spTgt spid="3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2"/>
                                        </p:tgtEl>
                                        <p:attrNameLst>
                                          <p:attrName>style.visibility</p:attrName>
                                        </p:attrNameLst>
                                      </p:cBhvr>
                                      <p:to>
                                        <p:strVal val="visible"/>
                                      </p:to>
                                    </p:set>
                                    <p:animEffect transition="in" filter="fade">
                                      <p:cBhvr>
                                        <p:cTn id="23" dur="500"/>
                                        <p:tgtEl>
                                          <p:spTgt spid="33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45833E-6 -4.44444E-6 L -0.56511 0.37662 " pathEditMode="relative" rAng="0" ptsTypes="AA">
                                      <p:cBhvr>
                                        <p:cTn id="27" dur="2000" fill="hold"/>
                                        <p:tgtEl>
                                          <p:spTgt spid="225"/>
                                        </p:tgtEl>
                                        <p:attrNameLst>
                                          <p:attrName>ppt_x</p:attrName>
                                          <p:attrName>ppt_y</p:attrName>
                                        </p:attrNameLst>
                                      </p:cBhvr>
                                      <p:rCtr x="-28255" y="18819"/>
                                    </p:animMotion>
                                  </p:childTnLst>
                                </p:cTn>
                              </p:par>
                              <p:par>
                                <p:cTn id="28" presetID="42" presetClass="path" presetSubtype="0" accel="50000" decel="50000" fill="hold" nodeType="withEffect">
                                  <p:stCondLst>
                                    <p:cond delay="1000"/>
                                  </p:stCondLst>
                                  <p:childTnLst>
                                    <p:animMotion origin="layout" path="M 1.45833E-6 -4.44444E-6 L -0.3793 0.37709 " pathEditMode="relative" rAng="0" ptsTypes="AA">
                                      <p:cBhvr>
                                        <p:cTn id="29" dur="2000" fill="hold"/>
                                        <p:tgtEl>
                                          <p:spTgt spid="227"/>
                                        </p:tgtEl>
                                        <p:attrNameLst>
                                          <p:attrName>ppt_x</p:attrName>
                                          <p:attrName>ppt_y</p:attrName>
                                        </p:attrNameLst>
                                      </p:cBhvr>
                                      <p:rCtr x="-18971" y="18843"/>
                                    </p:animMotion>
                                  </p:childTnLst>
                                </p:cTn>
                              </p:par>
                              <p:par>
                                <p:cTn id="30" presetID="42" presetClass="path" presetSubtype="0" accel="50000" decel="50000" fill="hold" nodeType="withEffect">
                                  <p:stCondLst>
                                    <p:cond delay="2000"/>
                                  </p:stCondLst>
                                  <p:childTnLst>
                                    <p:animMotion origin="layout" path="M 1.45833E-6 -4.44444E-6 L -0.19375 0.37662 " pathEditMode="relative" rAng="0" ptsTypes="AA">
                                      <p:cBhvr>
                                        <p:cTn id="31" dur="2000" fill="hold"/>
                                        <p:tgtEl>
                                          <p:spTgt spid="228"/>
                                        </p:tgtEl>
                                        <p:attrNameLst>
                                          <p:attrName>ppt_x</p:attrName>
                                          <p:attrName>ppt_y</p:attrName>
                                        </p:attrNameLst>
                                      </p:cBhvr>
                                      <p:rCtr x="-9687" y="18819"/>
                                    </p:animMotion>
                                  </p:childTnLst>
                                </p:cTn>
                              </p:par>
                              <p:par>
                                <p:cTn id="32" presetID="42" presetClass="path" presetSubtype="0" accel="50000" decel="50000" fill="hold" nodeType="withEffect">
                                  <p:stCondLst>
                                    <p:cond delay="3000"/>
                                  </p:stCondLst>
                                  <p:childTnLst>
                                    <p:animMotion origin="layout" path="M 1.45833E-6 -4.44444E-6 L -0.00873 0.37662 " pathEditMode="relative" rAng="0" ptsTypes="AA">
                                      <p:cBhvr>
                                        <p:cTn id="33" dur="2000" fill="hold"/>
                                        <p:tgtEl>
                                          <p:spTgt spid="229"/>
                                        </p:tgtEl>
                                        <p:attrNameLst>
                                          <p:attrName>ppt_x</p:attrName>
                                          <p:attrName>ppt_y</p:attrName>
                                        </p:attrNameLst>
                                      </p:cBhvr>
                                      <p:rCtr x="-443" y="18819"/>
                                    </p:animMotion>
                                  </p:childTnLst>
                                </p:cTn>
                              </p:par>
                              <p:par>
                                <p:cTn id="34" presetID="42" presetClass="path" presetSubtype="0" accel="50000" decel="50000" fill="hold" nodeType="withEffect">
                                  <p:stCondLst>
                                    <p:cond delay="4000"/>
                                  </p:stCondLst>
                                  <p:childTnLst>
                                    <p:animMotion origin="layout" path="M -2.08333E-7 3.7037E-6 L 0.1776 0.37639 " pathEditMode="relative" rAng="0" ptsTypes="AA">
                                      <p:cBhvr>
                                        <p:cTn id="35" dur="2000" fill="hold"/>
                                        <p:tgtEl>
                                          <p:spTgt spid="231"/>
                                        </p:tgtEl>
                                        <p:attrNameLst>
                                          <p:attrName>ppt_x</p:attrName>
                                          <p:attrName>ppt_y</p:attrName>
                                        </p:attrNameLst>
                                      </p:cBhvr>
                                      <p:rCtr x="8828" y="18727"/>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81">
                                            <p:txEl>
                                              <p:pRg st="0" end="0"/>
                                            </p:txEl>
                                          </p:spTgt>
                                        </p:tgtEl>
                                        <p:attrNameLst>
                                          <p:attrName>style.visibility</p:attrName>
                                        </p:attrNameLst>
                                      </p:cBhvr>
                                      <p:to>
                                        <p:strVal val="visible"/>
                                      </p:to>
                                    </p:set>
                                    <p:animEffect transition="in" filter="wipe(left)">
                                      <p:cBhvr>
                                        <p:cTn id="40" dur="500"/>
                                        <p:tgtEl>
                                          <p:spTgt spid="181">
                                            <p:txEl>
                                              <p:pRg st="0" end="0"/>
                                            </p:txEl>
                                          </p:spTgt>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81">
                                            <p:txEl>
                                              <p:pRg st="2" end="2"/>
                                            </p:txEl>
                                          </p:spTgt>
                                        </p:tgtEl>
                                        <p:attrNameLst>
                                          <p:attrName>style.visibility</p:attrName>
                                        </p:attrNameLst>
                                      </p:cBhvr>
                                      <p:to>
                                        <p:strVal val="visible"/>
                                      </p:to>
                                    </p:set>
                                    <p:animEffect transition="in" filter="wipe(left)">
                                      <p:cBhvr>
                                        <p:cTn id="44" dur="500"/>
                                        <p:tgtEl>
                                          <p:spTgt spid="181">
                                            <p:txEl>
                                              <p:pRg st="2" end="2"/>
                                            </p:txEl>
                                          </p:spTgt>
                                        </p:tgtEl>
                                      </p:cBhvr>
                                    </p:animEffect>
                                  </p:childTnLst>
                                </p:cTn>
                              </p:par>
                            </p:childTnLst>
                          </p:cTn>
                        </p:par>
                        <p:par>
                          <p:cTn id="45" fill="hold">
                            <p:stCondLst>
                              <p:cond delay="1000"/>
                            </p:stCondLst>
                            <p:childTnLst>
                              <p:par>
                                <p:cTn id="46" presetID="10" presetClass="entr" presetSubtype="0" fill="hold" grpId="1" nodeType="after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fade">
                                      <p:cBhvr>
                                        <p:cTn id="48" dur="500"/>
                                        <p:tgtEl>
                                          <p:spTgt spid="220"/>
                                        </p:tgtEl>
                                      </p:cBhvr>
                                    </p:animEffect>
                                  </p:childTnLst>
                                </p:cTn>
                              </p:par>
                              <p:par>
                                <p:cTn id="49" presetID="42" presetClass="path" presetSubtype="0" accel="50000" decel="50000" fill="hold" grpId="0" nodeType="withEffect">
                                  <p:stCondLst>
                                    <p:cond delay="0"/>
                                  </p:stCondLst>
                                  <p:childTnLst>
                                    <p:animMotion origin="layout" path="M -1.45833E-6 4.81481E-6 L 0.31367 -0.09699 " pathEditMode="relative" rAng="0" ptsTypes="AA">
                                      <p:cBhvr>
                                        <p:cTn id="50" dur="2000" fill="hold"/>
                                        <p:tgtEl>
                                          <p:spTgt spid="220"/>
                                        </p:tgtEl>
                                        <p:attrNameLst>
                                          <p:attrName>ppt_x</p:attrName>
                                          <p:attrName>ppt_y</p:attrName>
                                        </p:attrNameLst>
                                      </p:cBhvr>
                                      <p:rCtr x="15846" y="-4444"/>
                                    </p:animMotion>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0" nodeType="clickEffect">
                                  <p:stCondLst>
                                    <p:cond delay="0"/>
                                  </p:stCondLst>
                                  <p:childTnLst>
                                    <p:animMotion origin="layout" path="M -2.5E-6 4.44444E-6 L -0.35208 0.32106 " pathEditMode="relative" rAng="0" ptsTypes="AA">
                                      <p:cBhvr>
                                        <p:cTn id="54" dur="2000" fill="hold"/>
                                        <p:tgtEl>
                                          <p:spTgt spid="242"/>
                                        </p:tgtEl>
                                        <p:attrNameLst>
                                          <p:attrName>ppt_x</p:attrName>
                                          <p:attrName>ppt_y</p:attrName>
                                        </p:attrNameLst>
                                      </p:cBhvr>
                                      <p:rCtr x="-17604" y="16042"/>
                                    </p:animMotion>
                                  </p:childTnLst>
                                </p:cTn>
                              </p:par>
                              <p:par>
                                <p:cTn id="55" presetID="10" presetClass="entr" presetSubtype="0" fill="hold" nodeType="withEffect">
                                  <p:stCondLst>
                                    <p:cond delay="15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accel="50000" decel="50000" fill="hold" grpId="0" nodeType="withEffect">
                                  <p:stCondLst>
                                    <p:cond delay="1000"/>
                                  </p:stCondLst>
                                  <p:childTnLst>
                                    <p:animMotion origin="layout" path="M -2.5E-6 4.44444E-6 L -0.16614 0.32106 " pathEditMode="relative" rAng="0" ptsTypes="AA">
                                      <p:cBhvr>
                                        <p:cTn id="59" dur="2000" fill="hold"/>
                                        <p:tgtEl>
                                          <p:spTgt spid="243"/>
                                        </p:tgtEl>
                                        <p:attrNameLst>
                                          <p:attrName>ppt_x</p:attrName>
                                          <p:attrName>ppt_y</p:attrName>
                                        </p:attrNameLst>
                                      </p:cBhvr>
                                      <p:rCtr x="-8307" y="16042"/>
                                    </p:animMotion>
                                  </p:childTnLst>
                                </p:cTn>
                              </p:par>
                              <p:par>
                                <p:cTn id="60" presetID="10" presetClass="entr" presetSubtype="0" fill="hold" nodeType="withEffect">
                                  <p:stCondLst>
                                    <p:cond delay="2500"/>
                                  </p:stCondLst>
                                  <p:childTnLst>
                                    <p:set>
                                      <p:cBhvr>
                                        <p:cTn id="61" dur="1" fill="hold">
                                          <p:stCondLst>
                                            <p:cond delay="0"/>
                                          </p:stCondLst>
                                        </p:cTn>
                                        <p:tgtEl>
                                          <p:spTgt spid="244"/>
                                        </p:tgtEl>
                                        <p:attrNameLst>
                                          <p:attrName>style.visibility</p:attrName>
                                        </p:attrNameLst>
                                      </p:cBhvr>
                                      <p:to>
                                        <p:strVal val="visible"/>
                                      </p:to>
                                    </p:set>
                                    <p:animEffect transition="in" filter="fade">
                                      <p:cBhvr>
                                        <p:cTn id="62" dur="500"/>
                                        <p:tgtEl>
                                          <p:spTgt spid="244"/>
                                        </p:tgtEl>
                                      </p:cBhvr>
                                    </p:animEffect>
                                  </p:childTnLst>
                                </p:cTn>
                              </p:par>
                              <p:par>
                                <p:cTn id="63" presetID="42" presetClass="path" presetSubtype="0" accel="50000" decel="50000" fill="hold" grpId="0" nodeType="withEffect">
                                  <p:stCondLst>
                                    <p:cond delay="1750"/>
                                  </p:stCondLst>
                                  <p:childTnLst>
                                    <p:animMotion origin="layout" path="M -2.5E-6 4.44444E-6 L 0.01927 0.32106 " pathEditMode="relative" rAng="0" ptsTypes="AA">
                                      <p:cBhvr>
                                        <p:cTn id="64" dur="2000" fill="hold"/>
                                        <p:tgtEl>
                                          <p:spTgt spid="241"/>
                                        </p:tgtEl>
                                        <p:attrNameLst>
                                          <p:attrName>ppt_x</p:attrName>
                                          <p:attrName>ppt_y</p:attrName>
                                        </p:attrNameLst>
                                      </p:cBhvr>
                                      <p:rCtr x="964" y="16042"/>
                                    </p:animMotion>
                                  </p:childTnLst>
                                </p:cTn>
                              </p:par>
                              <p:par>
                                <p:cTn id="65" presetID="10" presetClass="entr" presetSubtype="0" fill="hold" nodeType="withEffect">
                                  <p:stCondLst>
                                    <p:cond delay="3250"/>
                                  </p:stCondLst>
                                  <p:childTnLst>
                                    <p:set>
                                      <p:cBhvr>
                                        <p:cTn id="66" dur="1" fill="hold">
                                          <p:stCondLst>
                                            <p:cond delay="0"/>
                                          </p:stCondLst>
                                        </p:cTn>
                                        <p:tgtEl>
                                          <p:spTgt spid="262"/>
                                        </p:tgtEl>
                                        <p:attrNameLst>
                                          <p:attrName>style.visibility</p:attrName>
                                        </p:attrNameLst>
                                      </p:cBhvr>
                                      <p:to>
                                        <p:strVal val="visible"/>
                                      </p:to>
                                    </p:set>
                                    <p:animEffect transition="in" filter="fade">
                                      <p:cBhvr>
                                        <p:cTn id="67" dur="500"/>
                                        <p:tgtEl>
                                          <p:spTgt spid="262"/>
                                        </p:tgtEl>
                                      </p:cBhvr>
                                    </p:animEffect>
                                  </p:childTnLst>
                                </p:cTn>
                              </p:par>
                              <p:par>
                                <p:cTn id="68" presetID="42" presetClass="path" presetSubtype="0" accel="50000" decel="50000" fill="hold" grpId="0" nodeType="withEffect">
                                  <p:stCondLst>
                                    <p:cond delay="2750"/>
                                  </p:stCondLst>
                                  <p:childTnLst>
                                    <p:animMotion origin="layout" path="M -2.5E-6 4.44444E-6 L 0.20521 0.32106 " pathEditMode="relative" rAng="0" ptsTypes="AA">
                                      <p:cBhvr>
                                        <p:cTn id="69" dur="2000" fill="hold"/>
                                        <p:tgtEl>
                                          <p:spTgt spid="240"/>
                                        </p:tgtEl>
                                        <p:attrNameLst>
                                          <p:attrName>ppt_x</p:attrName>
                                          <p:attrName>ppt_y</p:attrName>
                                        </p:attrNameLst>
                                      </p:cBhvr>
                                      <p:rCtr x="10260" y="16042"/>
                                    </p:animMotion>
                                  </p:childTnLst>
                                </p:cTn>
                              </p:par>
                              <p:par>
                                <p:cTn id="70" presetID="10" presetClass="entr" presetSubtype="0" fill="hold" nodeType="withEffect">
                                  <p:stCondLst>
                                    <p:cond delay="4250"/>
                                  </p:stCondLst>
                                  <p:childTnLst>
                                    <p:set>
                                      <p:cBhvr>
                                        <p:cTn id="71" dur="1" fill="hold">
                                          <p:stCondLst>
                                            <p:cond delay="0"/>
                                          </p:stCondLst>
                                        </p:cTn>
                                        <p:tgtEl>
                                          <p:spTgt spid="280"/>
                                        </p:tgtEl>
                                        <p:attrNameLst>
                                          <p:attrName>style.visibility</p:attrName>
                                        </p:attrNameLst>
                                      </p:cBhvr>
                                      <p:to>
                                        <p:strVal val="visible"/>
                                      </p:to>
                                    </p:set>
                                    <p:animEffect transition="in" filter="fade">
                                      <p:cBhvr>
                                        <p:cTn id="72" dur="500"/>
                                        <p:tgtEl>
                                          <p:spTgt spid="280"/>
                                        </p:tgtEl>
                                      </p:cBhvr>
                                    </p:animEffect>
                                  </p:childTnLst>
                                </p:cTn>
                              </p:par>
                              <p:par>
                                <p:cTn id="73" presetID="42" presetClass="path" presetSubtype="0" accel="50000" decel="50000" fill="hold" grpId="0" nodeType="withEffect">
                                  <p:stCondLst>
                                    <p:cond delay="4000"/>
                                  </p:stCondLst>
                                  <p:childTnLst>
                                    <p:animMotion origin="layout" path="M -2.5E-6 4.44444E-6 L 0.38698 0.32037 " pathEditMode="relative" rAng="0" ptsTypes="AA">
                                      <p:cBhvr>
                                        <p:cTn id="74" dur="2000" fill="hold"/>
                                        <p:tgtEl>
                                          <p:spTgt spid="230"/>
                                        </p:tgtEl>
                                        <p:attrNameLst>
                                          <p:attrName>ppt_x</p:attrName>
                                          <p:attrName>ppt_y</p:attrName>
                                        </p:attrNameLst>
                                      </p:cBhvr>
                                      <p:rCtr x="19349" y="16019"/>
                                    </p:animMotion>
                                  </p:childTnLst>
                                </p:cTn>
                              </p:par>
                              <p:par>
                                <p:cTn id="75" presetID="10" presetClass="entr" presetSubtype="0" fill="hold" nodeType="withEffect">
                                  <p:stCondLst>
                                    <p:cond delay="5500"/>
                                  </p:stCondLst>
                                  <p:childTnLst>
                                    <p:set>
                                      <p:cBhvr>
                                        <p:cTn id="76" dur="1" fill="hold">
                                          <p:stCondLst>
                                            <p:cond delay="0"/>
                                          </p:stCondLst>
                                        </p:cTn>
                                        <p:tgtEl>
                                          <p:spTgt spid="298"/>
                                        </p:tgtEl>
                                        <p:attrNameLst>
                                          <p:attrName>style.visibility</p:attrName>
                                        </p:attrNameLst>
                                      </p:cBhvr>
                                      <p:to>
                                        <p:strVal val="visible"/>
                                      </p:to>
                                    </p:set>
                                    <p:animEffect transition="in" filter="fade">
                                      <p:cBhvr>
                                        <p:cTn id="7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0" grpId="1" animBg="1"/>
      <p:bldP spid="230" grpId="0" animBg="1"/>
      <p:bldP spid="240" grpId="0" animBg="1"/>
      <p:bldP spid="241" grpId="0" animBg="1"/>
      <p:bldP spid="242" grpId="0" animBg="1"/>
      <p:bldP spid="2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615553"/>
          </a:xfrm>
        </p:spPr>
        <p:txBody>
          <a:bodyPr/>
          <a:lstStyle/>
          <a:p>
            <a:r>
              <a:rPr lang="en-US"/>
              <a:t>Configuration Provider </a:t>
            </a:r>
            <a:br>
              <a:rPr lang="en-US"/>
            </a:br>
            <a:r>
              <a:rPr lang="en-US"/>
              <a:t>	- extracting settings from your container</a:t>
            </a:r>
          </a:p>
        </p:txBody>
      </p:sp>
    </p:spTree>
    <p:extLst>
      <p:ext uri="{BB962C8B-B14F-4D97-AF65-F5344CB8AC3E}">
        <p14:creationId xmlns:p14="http://schemas.microsoft.com/office/powerpoint/2010/main" val="30158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463" y="4946607"/>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1807" y="2180761"/>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26874" y="4573450"/>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70"/>
                                        </p:tgtEl>
                                        <p:attrNameLst>
                                          <p:attrName>style.visibility</p:attrName>
                                        </p:attrNameLst>
                                      </p:cBhvr>
                                      <p:to>
                                        <p:strVal val="visible"/>
                                      </p:to>
                                    </p:set>
                                    <p:animEffect transition="in" filter="fade">
                                      <p:cBhvr>
                                        <p:cTn id="120" dur="500"/>
                                        <p:tgtEl>
                                          <p:spTgt spid="2070"/>
                                        </p:tgtEl>
                                      </p:cBhvr>
                                    </p:animEffect>
                                    <p:anim calcmode="lin" valueType="num">
                                      <p:cBhvr>
                                        <p:cTn id="121" dur="500" fill="hold"/>
                                        <p:tgtEl>
                                          <p:spTgt spid="2070"/>
                                        </p:tgtEl>
                                        <p:attrNameLst>
                                          <p:attrName>ppt_x</p:attrName>
                                        </p:attrNameLst>
                                      </p:cBhvr>
                                      <p:tavLst>
                                        <p:tav tm="0">
                                          <p:val>
                                            <p:strVal val="#ppt_x"/>
                                          </p:val>
                                        </p:tav>
                                        <p:tav tm="100000">
                                          <p:val>
                                            <p:strVal val="#ppt_x"/>
                                          </p:val>
                                        </p:tav>
                                      </p:tavLst>
                                    </p:anim>
                                    <p:anim calcmode="lin" valueType="num">
                                      <p:cBhvr>
                                        <p:cTn id="122"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6"/>
                                        </p:tgtEl>
                                        <p:attrNameLst>
                                          <p:attrName>style.visibility</p:attrName>
                                        </p:attrNameLst>
                                      </p:cBhvr>
                                      <p:to>
                                        <p:strVal val="visible"/>
                                      </p:to>
                                    </p:set>
                                    <p:animEffect transition="in" filter="fade">
                                      <p:cBhvr>
                                        <p:cTn id="127" dur="500"/>
                                        <p:tgtEl>
                                          <p:spTgt spid="2066"/>
                                        </p:tgtEl>
                                      </p:cBhvr>
                                    </p:animEffect>
                                    <p:anim calcmode="lin" valueType="num">
                                      <p:cBhvr>
                                        <p:cTn id="128" dur="500" fill="hold"/>
                                        <p:tgtEl>
                                          <p:spTgt spid="2066"/>
                                        </p:tgtEl>
                                        <p:attrNameLst>
                                          <p:attrName>ppt_x</p:attrName>
                                        </p:attrNameLst>
                                      </p:cBhvr>
                                      <p:tavLst>
                                        <p:tav tm="0">
                                          <p:val>
                                            <p:strVal val="#ppt_x"/>
                                          </p:val>
                                        </p:tav>
                                        <p:tav tm="100000">
                                          <p:val>
                                            <p:strVal val="#ppt_x"/>
                                          </p:val>
                                        </p:tav>
                                      </p:tavLst>
                                    </p:anim>
                                    <p:anim calcmode="lin" valueType="num">
                                      <p:cBhvr>
                                        <p:cTn id="129"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72"/>
                                        </p:tgtEl>
                                        <p:attrNameLst>
                                          <p:attrName>style.visibility</p:attrName>
                                        </p:attrNameLst>
                                      </p:cBhvr>
                                      <p:to>
                                        <p:strVal val="visible"/>
                                      </p:to>
                                    </p:set>
                                    <p:animEffect transition="in" filter="fade">
                                      <p:cBhvr>
                                        <p:cTn id="134" dur="500"/>
                                        <p:tgtEl>
                                          <p:spTgt spid="2072"/>
                                        </p:tgtEl>
                                      </p:cBhvr>
                                    </p:animEffect>
                                    <p:anim calcmode="lin" valueType="num">
                                      <p:cBhvr>
                                        <p:cTn id="135" dur="500" fill="hold"/>
                                        <p:tgtEl>
                                          <p:spTgt spid="2072"/>
                                        </p:tgtEl>
                                        <p:attrNameLst>
                                          <p:attrName>ppt_x</p:attrName>
                                        </p:attrNameLst>
                                      </p:cBhvr>
                                      <p:tavLst>
                                        <p:tav tm="0">
                                          <p:val>
                                            <p:strVal val="#ppt_x"/>
                                          </p:val>
                                        </p:tav>
                                        <p:tav tm="100000">
                                          <p:val>
                                            <p:strVal val="#ppt_x"/>
                                          </p:val>
                                        </p:tav>
                                      </p:tavLst>
                                    </p:anim>
                                    <p:anim calcmode="lin" valueType="num">
                                      <p:cBhvr>
                                        <p:cTn id="136"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58"/>
                                        </p:tgtEl>
                                        <p:attrNameLst>
                                          <p:attrName>style.visibility</p:attrName>
                                        </p:attrNameLst>
                                      </p:cBhvr>
                                      <p:to>
                                        <p:strVal val="visible"/>
                                      </p:to>
                                    </p:set>
                                    <p:animEffect transition="in" filter="fade">
                                      <p:cBhvr>
                                        <p:cTn id="141" dur="500"/>
                                        <p:tgtEl>
                                          <p:spTgt spid="2058"/>
                                        </p:tgtEl>
                                      </p:cBhvr>
                                    </p:animEffect>
                                    <p:anim calcmode="lin" valueType="num">
                                      <p:cBhvr>
                                        <p:cTn id="142" dur="500" fill="hold"/>
                                        <p:tgtEl>
                                          <p:spTgt spid="2058"/>
                                        </p:tgtEl>
                                        <p:attrNameLst>
                                          <p:attrName>ppt_x</p:attrName>
                                        </p:attrNameLst>
                                      </p:cBhvr>
                                      <p:tavLst>
                                        <p:tav tm="0">
                                          <p:val>
                                            <p:strVal val="#ppt_x"/>
                                          </p:val>
                                        </p:tav>
                                        <p:tav tm="100000">
                                          <p:val>
                                            <p:strVal val="#ppt_x"/>
                                          </p:val>
                                        </p:tav>
                                      </p:tavLst>
                                    </p:anim>
                                    <p:anim calcmode="lin" valueType="num">
                                      <p:cBhvr>
                                        <p:cTn id="143"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2069"/>
                                        </p:tgtEl>
                                        <p:attrNameLst>
                                          <p:attrName>style.visibility</p:attrName>
                                        </p:attrNameLst>
                                      </p:cBhvr>
                                      <p:to>
                                        <p:strVal val="visible"/>
                                      </p:to>
                                    </p:set>
                                    <p:animEffect transition="in" filter="fade">
                                      <p:cBhvr>
                                        <p:cTn id="148" dur="500"/>
                                        <p:tgtEl>
                                          <p:spTgt spid="206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xit" presetSubtype="0" fill="hold" nodeType="clickEffect">
                                  <p:stCondLst>
                                    <p:cond delay="0"/>
                                  </p:stCondLst>
                                  <p:childTnLst>
                                    <p:animEffect transition="out" filter="dissolve">
                                      <p:cBhvr>
                                        <p:cTn id="152" dur="500"/>
                                        <p:tgtEl>
                                          <p:spTgt spid="2069"/>
                                        </p:tgtEl>
                                      </p:cBhvr>
                                    </p:animEffect>
                                    <p:set>
                                      <p:cBhvr>
                                        <p:cTn id="153" dur="1" fill="hold">
                                          <p:stCondLst>
                                            <p:cond delay="499"/>
                                          </p:stCondLst>
                                        </p:cTn>
                                        <p:tgtEl>
                                          <p:spTgt spid="2069"/>
                                        </p:tgtEl>
                                        <p:attrNameLst>
                                          <p:attrName>style.visibility</p:attrName>
                                        </p:attrNameLst>
                                      </p:cBhvr>
                                      <p:to>
                                        <p:strVal val="hidden"/>
                                      </p:to>
                                    </p:set>
                                  </p:childTnLst>
                                </p:cTn>
                              </p:par>
                              <p:par>
                                <p:cTn id="154" presetID="2" presetClass="entr" presetSubtype="4" fill="hold" nodeType="withEffect">
                                  <p:stCondLst>
                                    <p:cond delay="0"/>
                                  </p:stCondLst>
                                  <p:childTnLst>
                                    <p:set>
                                      <p:cBhvr>
                                        <p:cTn id="155" dur="1" fill="hold">
                                          <p:stCondLst>
                                            <p:cond delay="0"/>
                                          </p:stCondLst>
                                        </p:cTn>
                                        <p:tgtEl>
                                          <p:spTgt spid="2071"/>
                                        </p:tgtEl>
                                        <p:attrNameLst>
                                          <p:attrName>style.visibility</p:attrName>
                                        </p:attrNameLst>
                                      </p:cBhvr>
                                      <p:to>
                                        <p:strVal val="visible"/>
                                      </p:to>
                                    </p:set>
                                    <p:anim calcmode="lin" valueType="num">
                                      <p:cBhvr additive="base">
                                        <p:cTn id="156" dur="500" fill="hold"/>
                                        <p:tgtEl>
                                          <p:spTgt spid="2071"/>
                                        </p:tgtEl>
                                        <p:attrNameLst>
                                          <p:attrName>ppt_x</p:attrName>
                                        </p:attrNameLst>
                                      </p:cBhvr>
                                      <p:tavLst>
                                        <p:tav tm="0">
                                          <p:val>
                                            <p:strVal val="#ppt_x"/>
                                          </p:val>
                                        </p:tav>
                                        <p:tav tm="100000">
                                          <p:val>
                                            <p:strVal val="#ppt_x"/>
                                          </p:val>
                                        </p:tav>
                                      </p:tavLst>
                                    </p:anim>
                                    <p:anim calcmode="lin" valueType="num">
                                      <p:cBhvr additive="base">
                                        <p:cTn id="157"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6" presetClass="emph" presetSubtype="0" fill="hold" nodeType="clickEffect">
                                  <p:stCondLst>
                                    <p:cond delay="0"/>
                                  </p:stCondLst>
                                  <p:childTnLst>
                                    <p:animScale>
                                      <p:cBhvr>
                                        <p:cTn id="161" dur="3000" fill="hold"/>
                                        <p:tgtEl>
                                          <p:spTgt spid="2062"/>
                                        </p:tgtEl>
                                      </p:cBhvr>
                                      <p:by x="400000" y="400000"/>
                                    </p:animScale>
                                  </p:childTnLst>
                                </p:cTn>
                              </p:par>
                              <p:par>
                                <p:cTn id="162" presetID="15" presetClass="exit" presetSubtype="0" fill="hold" nodeType="withEffect">
                                  <p:stCondLst>
                                    <p:cond delay="2100"/>
                                  </p:stCondLst>
                                  <p:childTnLst>
                                    <p:anim calcmode="lin" valueType="num">
                                      <p:cBhvr>
                                        <p:cTn id="163" dur="1000"/>
                                        <p:tgtEl>
                                          <p:spTgt spid="2062"/>
                                        </p:tgtEl>
                                        <p:attrNameLst>
                                          <p:attrName>ppt_w</p:attrName>
                                        </p:attrNameLst>
                                      </p:cBhvr>
                                      <p:tavLst>
                                        <p:tav tm="0">
                                          <p:val>
                                            <p:strVal val="ppt_w"/>
                                          </p:val>
                                        </p:tav>
                                        <p:tav tm="100000">
                                          <p:val>
                                            <p:fltVal val="0"/>
                                          </p:val>
                                        </p:tav>
                                      </p:tavLst>
                                    </p:anim>
                                    <p:anim calcmode="lin" valueType="num">
                                      <p:cBhvr>
                                        <p:cTn id="164" dur="1000"/>
                                        <p:tgtEl>
                                          <p:spTgt spid="2062"/>
                                        </p:tgtEl>
                                        <p:attrNameLst>
                                          <p:attrName>ppt_h</p:attrName>
                                        </p:attrNameLst>
                                      </p:cBhvr>
                                      <p:tavLst>
                                        <p:tav tm="0">
                                          <p:val>
                                            <p:strVal val="ppt_h"/>
                                          </p:val>
                                        </p:tav>
                                        <p:tav tm="100000">
                                          <p:val>
                                            <p:fltVal val="0"/>
                                          </p:val>
                                        </p:tav>
                                      </p:tavLst>
                                    </p:anim>
                                    <p:anim calcmode="lin" valueType="num">
                                      <p:cBhvr>
                                        <p:cTn id="165"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6"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67"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dirty="0"/>
              <a:t>Container Builds - </a:t>
            </a:r>
            <a:r>
              <a:rPr lang="en-US" b="0" i="1" dirty="0"/>
              <a:t>using </a:t>
            </a:r>
            <a:r>
              <a:rPr lang="en-US" i="1" dirty="0"/>
              <a:t>a Container Mindset</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a:xfrm>
            <a:off x="585216" y="3035808"/>
            <a:ext cx="9144000" cy="1772793"/>
          </a:xfrm>
        </p:spPr>
        <p:txBody>
          <a:bodyPr anchor="t"/>
          <a:lstStyle/>
          <a:p>
            <a:r>
              <a:rPr lang="en-US" dirty="0"/>
              <a:t>Announcing ACR Build</a:t>
            </a:r>
            <a:br>
              <a:rPr lang="en-US" dirty="0"/>
            </a:br>
            <a:br>
              <a:rPr lang="en-US" dirty="0"/>
            </a:br>
            <a:r>
              <a:rPr lang="en-US" sz="2800" i="1" dirty="0"/>
              <a:t>A primitive of container </a:t>
            </a:r>
            <a:br>
              <a:rPr lang="en-US" sz="2800" i="1" dirty="0"/>
            </a:br>
            <a:r>
              <a:rPr lang="en-US" sz="2800" i="1" dirty="0"/>
              <a:t>lifecycle management</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
        <p:nvSpPr>
          <p:cNvPr id="6" name="Rectangle 5">
            <a:extLst>
              <a:ext uri="{FF2B5EF4-FFF2-40B4-BE49-F238E27FC236}">
                <a16:creationId xmlns:a16="http://schemas.microsoft.com/office/drawing/2014/main" id="{4D9F5965-4FD6-4435-8341-635744227BDD}"/>
              </a:ext>
            </a:extLst>
          </p:cNvPr>
          <p:cNvSpPr/>
          <p:nvPr/>
        </p:nvSpPr>
        <p:spPr>
          <a:xfrm>
            <a:off x="4393933" y="5751314"/>
            <a:ext cx="3358420" cy="646331"/>
          </a:xfrm>
          <a:prstGeom prst="rect">
            <a:avLst/>
          </a:prstGeom>
        </p:spPr>
        <p:txBody>
          <a:bodyPr wrap="none">
            <a:spAutoFit/>
          </a:bodyPr>
          <a:lstStyle/>
          <a:p>
            <a:pPr algn="ctr" defTabSz="914377"/>
            <a:r>
              <a:rPr lang="en-US" sz="3600" dirty="0">
                <a:latin typeface="Calibri" panose="020F0502020204030204"/>
              </a:rPr>
              <a:t>aka.ms/acr/build</a:t>
            </a:r>
          </a:p>
        </p:txBody>
      </p:sp>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2584"/>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313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grpSp>
        <p:nvGrpSpPr>
          <p:cNvPr id="3" name="Group 2">
            <a:extLst>
              <a:ext uri="{FF2B5EF4-FFF2-40B4-BE49-F238E27FC236}">
                <a16:creationId xmlns:a16="http://schemas.microsoft.com/office/drawing/2014/main" id="{C1B3A94F-4034-4267-A937-2BD8ECEEE664}"/>
              </a:ext>
            </a:extLst>
          </p:cNvPr>
          <p:cNvGrpSpPr/>
          <p:nvPr/>
        </p:nvGrpSpPr>
        <p:grpSpPr>
          <a:xfrm>
            <a:off x="9290512" y="1833688"/>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032"/>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6" name="Picture 4">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290566BE-5D27-4584-80C1-7811591EF99C}"/>
              </a:ext>
            </a:extLst>
          </p:cNvPr>
          <p:cNvGrpSpPr/>
          <p:nvPr/>
        </p:nvGrpSpPr>
        <p:grpSpPr>
          <a:xfrm>
            <a:off x="9290512" y="4311480"/>
            <a:ext cx="2512442" cy="608928"/>
            <a:chOff x="12042417" y="3769446"/>
            <a:chExt cx="2512442" cy="608928"/>
          </a:xfrm>
        </p:grpSpPr>
        <p:sp>
          <p:nvSpPr>
            <p:cNvPr id="100" name="Rectangle 99">
              <a:extLst>
                <a:ext uri="{FF2B5EF4-FFF2-40B4-BE49-F238E27FC236}">
                  <a16:creationId xmlns:a16="http://schemas.microsoft.com/office/drawing/2014/main" id="{4AB14047-7AF2-4116-B150-AF13394D7C34}"/>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01" name="Picture 4">
              <a:extLst>
                <a:ext uri="{FF2B5EF4-FFF2-40B4-BE49-F238E27FC236}">
                  <a16:creationId xmlns:a16="http://schemas.microsoft.com/office/drawing/2014/main" id="{5DA3389D-DDA4-403F-A39C-65721AD689E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EDE16EE-420A-45E5-A7BF-0FB332AEDC74}"/>
              </a:ext>
            </a:extLst>
          </p:cNvPr>
          <p:cNvGrpSpPr/>
          <p:nvPr/>
        </p:nvGrpSpPr>
        <p:grpSpPr>
          <a:xfrm>
            <a:off x="9290512" y="4930927"/>
            <a:ext cx="2512442" cy="608928"/>
            <a:chOff x="12042417" y="3769446"/>
            <a:chExt cx="2512442" cy="608928"/>
          </a:xfrm>
        </p:grpSpPr>
        <p:sp>
          <p:nvSpPr>
            <p:cNvPr id="103" name="Rectangle 102">
              <a:extLst>
                <a:ext uri="{FF2B5EF4-FFF2-40B4-BE49-F238E27FC236}">
                  <a16:creationId xmlns:a16="http://schemas.microsoft.com/office/drawing/2014/main" id="{C7D1E959-0EB9-44CB-82A2-71EA876D57A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04" name="Picture 4">
              <a:extLst>
                <a:ext uri="{FF2B5EF4-FFF2-40B4-BE49-F238E27FC236}">
                  <a16:creationId xmlns:a16="http://schemas.microsoft.com/office/drawing/2014/main" id="{36D58339-1233-4365-88D1-186619D69C3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892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6ED6B94D-D78A-4B52-BA37-B725F7DC02A1}"/>
              </a:ext>
            </a:extLst>
          </p:cNvPr>
          <p:cNvGrpSpPr/>
          <p:nvPr/>
        </p:nvGrpSpPr>
        <p:grpSpPr>
          <a:xfrm>
            <a:off x="9290512" y="1214240"/>
            <a:ext cx="2512442" cy="608928"/>
            <a:chOff x="2260698" y="1058892"/>
            <a:chExt cx="2563550" cy="621314"/>
          </a:xfrm>
        </p:grpSpPr>
        <p:sp>
          <p:nvSpPr>
            <p:cNvPr id="108" name="Rectangle 107">
              <a:extLst>
                <a:ext uri="{FF2B5EF4-FFF2-40B4-BE49-F238E27FC236}">
                  <a16:creationId xmlns:a16="http://schemas.microsoft.com/office/drawing/2014/main" id="{CC7FDA40-9B09-4A19-B829-1F09B0D14A7D}"/>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09" name="Picture 108">
              <a:extLst>
                <a:ext uri="{FF2B5EF4-FFF2-40B4-BE49-F238E27FC236}">
                  <a16:creationId xmlns:a16="http://schemas.microsoft.com/office/drawing/2014/main" id="{6AD4FCCE-EFE9-4EEE-8A52-610063A6BFD2}"/>
                </a:ext>
              </a:extLst>
            </p:cNvPr>
            <p:cNvPicPr>
              <a:picLocks noChangeAspect="1"/>
            </p:cNvPicPr>
            <p:nvPr/>
          </p:nvPicPr>
          <p:blipFill>
            <a:blip r:embed="rId3"/>
            <a:stretch>
              <a:fillRect/>
            </a:stretch>
          </p:blipFill>
          <p:spPr>
            <a:xfrm>
              <a:off x="2308837" y="1104529"/>
              <a:ext cx="650738" cy="495720"/>
            </a:xfrm>
            <a:prstGeom prst="rect">
              <a:avLst/>
            </a:prstGeom>
          </p:spPr>
        </p:pic>
      </p:grpSp>
      <p:grpSp>
        <p:nvGrpSpPr>
          <p:cNvPr id="110" name="Group 109">
            <a:extLst>
              <a:ext uri="{FF2B5EF4-FFF2-40B4-BE49-F238E27FC236}">
                <a16:creationId xmlns:a16="http://schemas.microsoft.com/office/drawing/2014/main" id="{8AFB45A1-EA72-44DE-ACE0-AB37C1FD7A0D}"/>
              </a:ext>
            </a:extLst>
          </p:cNvPr>
          <p:cNvGrpSpPr/>
          <p:nvPr/>
        </p:nvGrpSpPr>
        <p:grpSpPr>
          <a:xfrm>
            <a:off x="9290512" y="3072584"/>
            <a:ext cx="2512442" cy="608928"/>
            <a:chOff x="2260698" y="1672903"/>
            <a:chExt cx="2563550" cy="621314"/>
          </a:xfrm>
        </p:grpSpPr>
        <p:sp>
          <p:nvSpPr>
            <p:cNvPr id="111" name="Rectangle 110">
              <a:extLst>
                <a:ext uri="{FF2B5EF4-FFF2-40B4-BE49-F238E27FC236}">
                  <a16:creationId xmlns:a16="http://schemas.microsoft.com/office/drawing/2014/main" id="{AD26E14E-44D5-4398-ACA2-F59B8CC8ED31}"/>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12" name="Picture 111">
              <a:extLst>
                <a:ext uri="{FF2B5EF4-FFF2-40B4-BE49-F238E27FC236}">
                  <a16:creationId xmlns:a16="http://schemas.microsoft.com/office/drawing/2014/main" id="{9C6297B7-6B57-44AB-8AEF-B53FC79944C1}"/>
                </a:ext>
              </a:extLst>
            </p:cNvPr>
            <p:cNvPicPr>
              <a:picLocks noChangeAspect="1"/>
            </p:cNvPicPr>
            <p:nvPr/>
          </p:nvPicPr>
          <p:blipFill>
            <a:blip r:embed="rId4"/>
            <a:stretch>
              <a:fillRect/>
            </a:stretch>
          </p:blipFill>
          <p:spPr>
            <a:xfrm>
              <a:off x="2386537" y="1735699"/>
              <a:ext cx="495338" cy="495720"/>
            </a:xfrm>
            <a:prstGeom prst="rect">
              <a:avLst/>
            </a:prstGeom>
          </p:spPr>
        </p:pic>
      </p:grpSp>
      <p:grpSp>
        <p:nvGrpSpPr>
          <p:cNvPr id="113" name="Group 112">
            <a:extLst>
              <a:ext uri="{FF2B5EF4-FFF2-40B4-BE49-F238E27FC236}">
                <a16:creationId xmlns:a16="http://schemas.microsoft.com/office/drawing/2014/main" id="{C33D8D61-966E-43D3-A34B-8D15BC38E021}"/>
              </a:ext>
            </a:extLst>
          </p:cNvPr>
          <p:cNvGrpSpPr/>
          <p:nvPr/>
        </p:nvGrpSpPr>
        <p:grpSpPr>
          <a:xfrm>
            <a:off x="9290512" y="2453136"/>
            <a:ext cx="2512442" cy="608928"/>
            <a:chOff x="2260698" y="2350204"/>
            <a:chExt cx="2563550" cy="621314"/>
          </a:xfrm>
        </p:grpSpPr>
        <p:sp>
          <p:nvSpPr>
            <p:cNvPr id="114" name="Rectangle 113">
              <a:extLst>
                <a:ext uri="{FF2B5EF4-FFF2-40B4-BE49-F238E27FC236}">
                  <a16:creationId xmlns:a16="http://schemas.microsoft.com/office/drawing/2014/main" id="{67E10003-490F-418F-822F-2A7D5899B540}"/>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15" name="Picture 114">
              <a:extLst>
                <a:ext uri="{FF2B5EF4-FFF2-40B4-BE49-F238E27FC236}">
                  <a16:creationId xmlns:a16="http://schemas.microsoft.com/office/drawing/2014/main" id="{2B584E37-E670-4B99-9EF2-CC256CC76745}"/>
                </a:ext>
              </a:extLst>
            </p:cNvPr>
            <p:cNvPicPr>
              <a:picLocks noChangeAspect="1"/>
            </p:cNvPicPr>
            <p:nvPr/>
          </p:nvPicPr>
          <p:blipFill>
            <a:blip r:embed="rId5"/>
            <a:stretch>
              <a:fillRect/>
            </a:stretch>
          </p:blipFill>
          <p:spPr>
            <a:xfrm>
              <a:off x="2386538" y="2409936"/>
              <a:ext cx="495337" cy="495720"/>
            </a:xfrm>
            <a:prstGeom prst="rect">
              <a:avLst/>
            </a:prstGeom>
          </p:spPr>
        </p:pic>
      </p:grpSp>
      <p:grpSp>
        <p:nvGrpSpPr>
          <p:cNvPr id="116" name="Group 115">
            <a:extLst>
              <a:ext uri="{FF2B5EF4-FFF2-40B4-BE49-F238E27FC236}">
                <a16:creationId xmlns:a16="http://schemas.microsoft.com/office/drawing/2014/main" id="{C4FB3EEC-72B1-42C5-A93F-E74A140A4E5E}"/>
              </a:ext>
            </a:extLst>
          </p:cNvPr>
          <p:cNvGrpSpPr/>
          <p:nvPr/>
        </p:nvGrpSpPr>
        <p:grpSpPr>
          <a:xfrm>
            <a:off x="9290512" y="1833688"/>
            <a:ext cx="2512442" cy="608928"/>
            <a:chOff x="12042417" y="1907893"/>
            <a:chExt cx="2512442" cy="608928"/>
          </a:xfrm>
        </p:grpSpPr>
        <p:sp>
          <p:nvSpPr>
            <p:cNvPr id="117" name="Rectangle 116">
              <a:extLst>
                <a:ext uri="{FF2B5EF4-FFF2-40B4-BE49-F238E27FC236}">
                  <a16:creationId xmlns:a16="http://schemas.microsoft.com/office/drawing/2014/main" id="{7E1C5FD0-F62A-4DFA-8106-90BBD3A24EED}"/>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18" name="Picture 2" descr="Image result for azure container instances logo">
              <a:extLst>
                <a:ext uri="{FF2B5EF4-FFF2-40B4-BE49-F238E27FC236}">
                  <a16:creationId xmlns:a16="http://schemas.microsoft.com/office/drawing/2014/main" id="{AE8BB365-8A6F-4011-9CDD-DA5A562A2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9FF32FEC-AD17-4492-AF7B-3BD913241F9A}"/>
              </a:ext>
            </a:extLst>
          </p:cNvPr>
          <p:cNvGrpSpPr/>
          <p:nvPr/>
        </p:nvGrpSpPr>
        <p:grpSpPr>
          <a:xfrm>
            <a:off x="9290512" y="3692032"/>
            <a:ext cx="2512442" cy="608928"/>
            <a:chOff x="12042417" y="3769446"/>
            <a:chExt cx="2512442" cy="608928"/>
          </a:xfrm>
        </p:grpSpPr>
        <p:sp>
          <p:nvSpPr>
            <p:cNvPr id="120" name="Rectangle 119">
              <a:extLst>
                <a:ext uri="{FF2B5EF4-FFF2-40B4-BE49-F238E27FC236}">
                  <a16:creationId xmlns:a16="http://schemas.microsoft.com/office/drawing/2014/main" id="{F40B1E15-154D-4578-AC59-A24F33BF2DD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1" name="Picture 4">
              <a:extLst>
                <a:ext uri="{FF2B5EF4-FFF2-40B4-BE49-F238E27FC236}">
                  <a16:creationId xmlns:a16="http://schemas.microsoft.com/office/drawing/2014/main" id="{C30FABBC-A79D-4DA8-B694-21DBD693E05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0E628F72-9229-411E-9BD5-FC78EBD832C9}"/>
              </a:ext>
            </a:extLst>
          </p:cNvPr>
          <p:cNvGrpSpPr/>
          <p:nvPr/>
        </p:nvGrpSpPr>
        <p:grpSpPr>
          <a:xfrm>
            <a:off x="9290512" y="4311480"/>
            <a:ext cx="2512442" cy="608928"/>
            <a:chOff x="12042417" y="3769446"/>
            <a:chExt cx="2512442" cy="608928"/>
          </a:xfrm>
        </p:grpSpPr>
        <p:sp>
          <p:nvSpPr>
            <p:cNvPr id="123" name="Rectangle 122">
              <a:extLst>
                <a:ext uri="{FF2B5EF4-FFF2-40B4-BE49-F238E27FC236}">
                  <a16:creationId xmlns:a16="http://schemas.microsoft.com/office/drawing/2014/main" id="{DE5174DC-A218-4C5F-926C-390E97524E19}"/>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24" name="Picture 4">
              <a:extLst>
                <a:ext uri="{FF2B5EF4-FFF2-40B4-BE49-F238E27FC236}">
                  <a16:creationId xmlns:a16="http://schemas.microsoft.com/office/drawing/2014/main" id="{E8A04FE7-55ED-42CD-8FCA-1DBE7C29273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DFC98EF7-4A12-4F3A-B7A3-1AAEF0527A65}"/>
              </a:ext>
            </a:extLst>
          </p:cNvPr>
          <p:cNvGrpSpPr/>
          <p:nvPr/>
        </p:nvGrpSpPr>
        <p:grpSpPr>
          <a:xfrm>
            <a:off x="9290512" y="4930927"/>
            <a:ext cx="2512442" cy="608928"/>
            <a:chOff x="12042417" y="3769446"/>
            <a:chExt cx="2512442" cy="608928"/>
          </a:xfrm>
        </p:grpSpPr>
        <p:sp>
          <p:nvSpPr>
            <p:cNvPr id="126" name="Rectangle 125">
              <a:extLst>
                <a:ext uri="{FF2B5EF4-FFF2-40B4-BE49-F238E27FC236}">
                  <a16:creationId xmlns:a16="http://schemas.microsoft.com/office/drawing/2014/main" id="{69526366-6C54-4F75-994B-3D0B92AE059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27" name="Picture 4">
              <a:extLst>
                <a:ext uri="{FF2B5EF4-FFF2-40B4-BE49-F238E27FC236}">
                  <a16:creationId xmlns:a16="http://schemas.microsoft.com/office/drawing/2014/main" id="{ED90AF1E-4148-477D-A05C-652306F1C28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58926AB-1BC5-4FF9-8C81-A1D5E48DFEDC}"/>
              </a:ext>
            </a:extLst>
          </p:cNvPr>
          <p:cNvGrpSpPr/>
          <p:nvPr/>
        </p:nvGrpSpPr>
        <p:grpSpPr>
          <a:xfrm>
            <a:off x="524214" y="1668312"/>
            <a:ext cx="1454120" cy="1480675"/>
            <a:chOff x="608671" y="1428750"/>
            <a:chExt cx="1483698" cy="151079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105" name="TextBox 104">
              <a:extLst>
                <a:ext uri="{FF2B5EF4-FFF2-40B4-BE49-F238E27FC236}">
                  <a16:creationId xmlns:a16="http://schemas.microsoft.com/office/drawing/2014/main" id="{92A74570-8E89-44FF-B32A-1BD441030EBA}"/>
                </a:ext>
              </a:extLst>
            </p:cNvPr>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973CB316-FE7A-49E7-8C62-B72AC082E0E0}"/>
                </a:ext>
              </a:extLst>
            </p:cNvPr>
            <p:cNvPicPr>
              <a:picLocks noChangeAspect="1"/>
            </p:cNvPicPr>
            <p:nvPr/>
          </p:nvPicPr>
          <p:blipFill>
            <a:blip r:embed="rId13"/>
            <a:stretch>
              <a:fillRect/>
            </a:stretch>
          </p:blipFill>
          <p:spPr>
            <a:xfrm>
              <a:off x="679478" y="2532713"/>
              <a:ext cx="360364" cy="358071"/>
            </a:xfrm>
            <a:prstGeom prst="rect">
              <a:avLst/>
            </a:prstGeom>
          </p:spPr>
        </p:pic>
      </p:grpSp>
      <p:pic>
        <p:nvPicPr>
          <p:cNvPr id="95" name="Windows"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9579" t="19617" r="25733" b="15444"/>
          <a:stretch/>
        </p:blipFill>
        <p:spPr bwMode="auto">
          <a:xfrm>
            <a:off x="199361" y="3335008"/>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Linux"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408" y="3341192"/>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IoT">
            <a:extLst>
              <a:ext uri="{FF2B5EF4-FFF2-40B4-BE49-F238E27FC236}">
                <a16:creationId xmlns:a16="http://schemas.microsoft.com/office/drawing/2014/main" id="{C9F3F5A4-1242-4E07-9C75-250CFA43F2E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199309" y="3332093"/>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NET">
            <a:extLst>
              <a:ext uri="{FF2B5EF4-FFF2-40B4-BE49-F238E27FC236}">
                <a16:creationId xmlns:a16="http://schemas.microsoft.com/office/drawing/2014/main" id="{C2BE41CC-33A5-41FA-952B-4047FED4A29E}"/>
              </a:ext>
            </a:extLst>
          </p:cNvPr>
          <p:cNvSpPr/>
          <p:nvPr/>
        </p:nvSpPr>
        <p:spPr>
          <a:xfrm>
            <a:off x="106749" y="3366811"/>
            <a:ext cx="623889" cy="369332"/>
          </a:xfrm>
          <a:prstGeom prst="rect">
            <a:avLst/>
          </a:prstGeom>
        </p:spPr>
        <p:txBody>
          <a:bodyPr wrap="none">
            <a:spAutoFit/>
          </a:bodyPr>
          <a:lstStyle/>
          <a:p>
            <a:r>
              <a:rPr lang="en-US" b="1" dirty="0"/>
              <a:t>.NET</a:t>
            </a:r>
          </a:p>
        </p:txBody>
      </p:sp>
      <p:pic>
        <p:nvPicPr>
          <p:cNvPr id="99" name="Java"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479" y="3212263"/>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Container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18"/>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19"/>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4138659" y="3818653"/>
            <a:ext cx="561365" cy="756942"/>
            <a:chOff x="4138100" y="3818762"/>
            <a:chExt cx="561524" cy="757157"/>
          </a:xfrm>
        </p:grpSpPr>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4138100" y="4175695"/>
              <a:ext cx="453788" cy="400224"/>
            </a:xfrm>
            <a:prstGeom prst="rect">
              <a:avLst/>
            </a:prstGeom>
          </p:spPr>
          <p:txBody>
            <a:bodyPr wrap="square">
              <a:spAutoFit/>
            </a:bodyPr>
            <a:lstStyle/>
            <a:p>
              <a:pPr algn="ctr" defTabSz="896020">
                <a:defRPr/>
              </a:pPr>
              <a:r>
                <a:rPr lang="en-US" sz="1000" kern="0" dirty="0">
                  <a:solidFill>
                    <a:schemeClr val="bg1"/>
                  </a:solidFill>
                  <a:latin typeface="Calibri" panose="020F0502020204030204"/>
                  <a:ea typeface="Segoe UI" panose="020B0502040204020203" pitchFamily="34" charset="0"/>
                  <a:cs typeface="Segoe UI" panose="020B0502040204020203" pitchFamily="34" charset="0"/>
                </a:rPr>
                <a:t>ACR</a:t>
              </a:r>
              <a:br>
                <a:rPr lang="en-US" sz="1000" kern="0" dirty="0">
                  <a:solidFill>
                    <a:schemeClr val="bg1"/>
                  </a:solidFill>
                  <a:latin typeface="Calibri" panose="020F0502020204030204"/>
                  <a:ea typeface="Segoe UI" panose="020B0502040204020203" pitchFamily="34" charset="0"/>
                  <a:cs typeface="Segoe UI" panose="020B0502040204020203" pitchFamily="34" charset="0"/>
                </a:rPr>
              </a:br>
              <a:r>
                <a:rPr lang="en-US" sz="1000" kern="0" dirty="0">
                  <a:solidFill>
                    <a:schemeClr val="bg1"/>
                  </a:solidFill>
                  <a:latin typeface="Calibri" panose="020F0502020204030204"/>
                  <a:ea typeface="Segoe UI" panose="020B0502040204020203" pitchFamily="34" charset="0"/>
                  <a:cs typeface="Segoe UI" panose="020B0502040204020203" pitchFamily="34" charset="0"/>
                </a:rPr>
                <a:t>Build</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1555472"/>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3807" y="3847847"/>
            <a:ext cx="283652" cy="374871"/>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079019" y="467148"/>
            <a:ext cx="2166201" cy="652527"/>
          </a:xfrm>
          <a:prstGeom prst="wedgeRectCallout">
            <a:avLst>
              <a:gd name="adj1" fmla="val 65672"/>
              <a:gd name="adj2" fmla="val 25415"/>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Host agents monitor, protect and report running containers</a:t>
            </a: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Image Security Scanning</a:t>
            </a:r>
          </a:p>
          <a:p>
            <a:pPr defTabSz="914377">
              <a:defRPr/>
            </a:pPr>
            <a:r>
              <a:rPr lang="en-US" sz="1200" b="1" i="1" kern="0" dirty="0">
                <a:solidFill>
                  <a:srgbClr val="FFC000"/>
                </a:solidFill>
                <a:latin typeface="Calibri" panose="020F0502020204030204"/>
              </a:rPr>
              <a:t>Secure by default</a:t>
            </a: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Upon release, set released flag in ACR </a:t>
            </a:r>
            <a:br>
              <a:rPr lang="en-US" sz="1200" kern="0" dirty="0">
                <a:solidFill>
                  <a:prstClr val="white"/>
                </a:solidFill>
                <a:latin typeface="Calibri" panose="020F0502020204030204"/>
              </a:rPr>
            </a:br>
            <a:r>
              <a:rPr lang="en-US" sz="1200" b="1" i="1" kern="0" dirty="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550821"/>
            <a:ext cx="1754403" cy="954632"/>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8</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7</a:t>
            </a:r>
          </a:p>
        </p:txBody>
      </p:sp>
      <p:sp>
        <p:nvSpPr>
          <p:cNvPr id="495" name="Oval 494">
            <a:extLst>
              <a:ext uri="{FF2B5EF4-FFF2-40B4-BE49-F238E27FC236}">
                <a16:creationId xmlns:a16="http://schemas.microsoft.com/office/drawing/2014/main" id="{0959A727-18C8-4E9B-B449-21E85538999A}"/>
              </a:ext>
            </a:extLst>
          </p:cNvPr>
          <p:cNvSpPr/>
          <p:nvPr/>
        </p:nvSpPr>
        <p:spPr>
          <a:xfrm>
            <a:off x="11609850" y="83024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3</a:t>
            </a:r>
          </a:p>
        </p:txBody>
      </p:sp>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4</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5</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6"/>
            <a:chExt cx="871192" cy="76020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0200"/>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dirty="0">
                    <a:solidFill>
                      <a:schemeClr val="bg1"/>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960951"/>
            <a:chOff x="7249779" y="3313432"/>
            <a:chExt cx="1454120" cy="960951"/>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960951"/>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b="1" i="1" kern="0" dirty="0">
                <a:solidFill>
                  <a:srgbClr val="FFC000"/>
                </a:solidFill>
                <a:latin typeface="Calibri" panose="020F0502020204030204"/>
              </a:endParaRP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23">
              <a:lum bright="70000" contrast="-70000"/>
              <a:extLst>
                <a:ext uri="{BEBA8EAE-BF5A-486C-A8C5-ECC9F3942E4B}">
                  <a14:imgProps xmlns:a14="http://schemas.microsoft.com/office/drawing/2010/main">
                    <a14:imgLayer r:embed="rId24">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6</a:t>
            </a:r>
          </a:p>
        </p:txBody>
      </p:sp>
      <p:pic>
        <p:nvPicPr>
          <p:cNvPr id="100" name="ACR Build">
            <a:extLst>
              <a:ext uri="{FF2B5EF4-FFF2-40B4-BE49-F238E27FC236}">
                <a16:creationId xmlns:a16="http://schemas.microsoft.com/office/drawing/2014/main" id="{BE8D4BE8-6D3E-4E92-8C04-26435204DB4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17477" y="3717687"/>
            <a:ext cx="498008" cy="498008"/>
          </a:xfrm>
          <a:prstGeom prst="rect">
            <a:avLst/>
          </a:prstGeom>
        </p:spPr>
      </p:pic>
      <p:sp>
        <p:nvSpPr>
          <p:cNvPr id="2" name="Rectangle 1">
            <a:extLst>
              <a:ext uri="{FF2B5EF4-FFF2-40B4-BE49-F238E27FC236}">
                <a16:creationId xmlns:a16="http://schemas.microsoft.com/office/drawing/2014/main" id="{1C3D80A4-81F7-43A6-8708-062FADE2D287}"/>
              </a:ext>
            </a:extLst>
          </p:cNvPr>
          <p:cNvSpPr/>
          <p:nvPr/>
        </p:nvSpPr>
        <p:spPr>
          <a:xfrm>
            <a:off x="9365278" y="6105355"/>
            <a:ext cx="2166200" cy="369332"/>
          </a:xfrm>
          <a:prstGeom prst="rect">
            <a:avLst/>
          </a:prstGeom>
          <a:solidFill>
            <a:srgbClr val="505050"/>
          </a:solidFill>
        </p:spPr>
        <p:txBody>
          <a:bodyPr wrap="square">
            <a:spAutoFit/>
          </a:bodyPr>
          <a:lstStyle/>
          <a:p>
            <a:pPr defTabSz="914377">
              <a:defRPr/>
            </a:pPr>
            <a:r>
              <a:rPr lang="en-US" sz="1800" b="1" i="1" kern="0" dirty="0">
                <a:solidFill>
                  <a:srgbClr val="FFC000"/>
                </a:solidFill>
                <a:latin typeface="Calibri" panose="020F0502020204030204"/>
              </a:rPr>
              <a:t>* Work in progress</a:t>
            </a:r>
          </a:p>
        </p:txBody>
      </p:sp>
      <p:pic>
        <p:nvPicPr>
          <p:cNvPr id="128" name="Picture 2" descr="Image result for azure security center logo">
            <a:extLst>
              <a:ext uri="{FF2B5EF4-FFF2-40B4-BE49-F238E27FC236}">
                <a16:creationId xmlns:a16="http://schemas.microsoft.com/office/drawing/2014/main" id="{01AF9128-DC57-4079-A101-6342E4DC89C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2173691"/>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azure security center logo">
            <a:extLst>
              <a:ext uri="{FF2B5EF4-FFF2-40B4-BE49-F238E27FC236}">
                <a16:creationId xmlns:a16="http://schemas.microsoft.com/office/drawing/2014/main" id="{79821F4D-14FA-484E-9641-721DB3E4ED6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2791910"/>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azure security center logo">
            <a:extLst>
              <a:ext uri="{FF2B5EF4-FFF2-40B4-BE49-F238E27FC236}">
                <a16:creationId xmlns:a16="http://schemas.microsoft.com/office/drawing/2014/main" id="{0DAB7751-6CF5-49DB-B856-C3CBA16E7D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3410129"/>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azure security center logo">
            <a:extLst>
              <a:ext uri="{FF2B5EF4-FFF2-40B4-BE49-F238E27FC236}">
                <a16:creationId xmlns:a16="http://schemas.microsoft.com/office/drawing/2014/main" id="{17F9D36A-9B98-472E-89F4-0FF14BD951C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402834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azure security center logo">
            <a:extLst>
              <a:ext uri="{FF2B5EF4-FFF2-40B4-BE49-F238E27FC236}">
                <a16:creationId xmlns:a16="http://schemas.microsoft.com/office/drawing/2014/main" id="{510D8479-E566-417F-8915-87029654AA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4646567"/>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azure security center logo">
            <a:extLst>
              <a:ext uri="{FF2B5EF4-FFF2-40B4-BE49-F238E27FC236}">
                <a16:creationId xmlns:a16="http://schemas.microsoft.com/office/drawing/2014/main" id="{954B2697-15C7-47B8-89B9-7E2C1C9E84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97021" y="526478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4"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7">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6DFA745-1858-4F6F-BFA3-4FD89F3F7CA1}"/>
              </a:ext>
            </a:extLst>
          </p:cNvPr>
          <p:cNvGrpSpPr/>
          <p:nvPr/>
        </p:nvGrpSpPr>
        <p:grpSpPr>
          <a:xfrm>
            <a:off x="3913058" y="3363628"/>
            <a:ext cx="757277" cy="331137"/>
            <a:chOff x="3913058" y="3363628"/>
            <a:chExt cx="757277" cy="331137"/>
          </a:xfrm>
        </p:grpSpPr>
        <p:grpSp>
          <p:nvGrpSpPr>
            <p:cNvPr id="3" name="Group 2">
              <a:extLst>
                <a:ext uri="{FF2B5EF4-FFF2-40B4-BE49-F238E27FC236}">
                  <a16:creationId xmlns:a16="http://schemas.microsoft.com/office/drawing/2014/main" id="{7D83BE58-C896-4953-B8C8-74505616E315}"/>
                </a:ext>
              </a:extLst>
            </p:cNvPr>
            <p:cNvGrpSpPr/>
            <p:nvPr/>
          </p:nvGrpSpPr>
          <p:grpSpPr>
            <a:xfrm>
              <a:off x="3913058" y="3401525"/>
              <a:ext cx="757277" cy="293240"/>
              <a:chOff x="3913058" y="3401525"/>
              <a:chExt cx="757277" cy="293240"/>
            </a:xfrm>
          </p:grpSpPr>
          <p:pic>
            <p:nvPicPr>
              <p:cNvPr id="140" name="Picture 139">
                <a:extLst>
                  <a:ext uri="{FF2B5EF4-FFF2-40B4-BE49-F238E27FC236}">
                    <a16:creationId xmlns:a16="http://schemas.microsoft.com/office/drawing/2014/main" id="{4E2BD439-9229-41AA-A129-73FF471ED4A1}"/>
                  </a:ext>
                </a:extLst>
              </p:cNvPr>
              <p:cNvPicPr>
                <a:picLocks noChangeAspect="1"/>
              </p:cNvPicPr>
              <p:nvPr/>
            </p:nvPicPr>
            <p:blipFill>
              <a:blip r:embed="rId2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141" name="TextBox 140">
                <a:extLst>
                  <a:ext uri="{FF2B5EF4-FFF2-40B4-BE49-F238E27FC236}">
                    <a16:creationId xmlns:a16="http://schemas.microsoft.com/office/drawing/2014/main" id="{83B5EE75-B78D-46F1-A38F-E856B20E7509}"/>
                  </a:ext>
                </a:extLst>
              </p:cNvPr>
              <p:cNvSpPr txBox="1"/>
              <p:nvPr/>
            </p:nvSpPr>
            <p:spPr>
              <a:xfrm>
                <a:off x="4054591" y="3417766"/>
                <a:ext cx="615744" cy="276999"/>
              </a:xfrm>
              <a:prstGeom prst="rect">
                <a:avLst/>
              </a:prstGeom>
              <a:noFill/>
            </p:spPr>
            <p:txBody>
              <a:bodyPr wrap="square" rtlCol="0">
                <a:spAutoFit/>
              </a:bodyPr>
              <a:lstStyle/>
              <a:p>
                <a:pPr algn="ctr" defTabSz="914377">
                  <a:defRPr/>
                </a:pPr>
                <a:r>
                  <a:rPr lang="en-US" sz="600" kern="0" dirty="0">
                    <a:solidFill>
                      <a:srgbClr val="FFC000"/>
                    </a:solidFill>
                    <a:latin typeface="Calibri" panose="020F0502020204030204"/>
                  </a:rPr>
                  <a:t>Base Image Index</a:t>
                </a:r>
              </a:p>
            </p:txBody>
          </p:sp>
        </p:grpSp>
        <p:sp>
          <p:nvSpPr>
            <p:cNvPr id="144" name="Lightning Bolt 143">
              <a:extLst>
                <a:ext uri="{FF2B5EF4-FFF2-40B4-BE49-F238E27FC236}">
                  <a16:creationId xmlns:a16="http://schemas.microsoft.com/office/drawing/2014/main" id="{CA559B9C-D5FF-4638-A662-BB1A4D634BAF}"/>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Tree>
    <p:extLst>
      <p:ext uri="{BB962C8B-B14F-4D97-AF65-F5344CB8AC3E}">
        <p14:creationId xmlns:p14="http://schemas.microsoft.com/office/powerpoint/2010/main" val="403188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up)">
                                      <p:cBhvr>
                                        <p:cTn id="19" dur="500"/>
                                        <p:tgtEl>
                                          <p:spTgt spid="48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500"/>
                                        <p:tgtEl>
                                          <p:spTgt spid="495"/>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482"/>
                                        </p:tgtEl>
                                        <p:attrNameLst>
                                          <p:attrName>style.visibility</p:attrName>
                                        </p:attrNameLst>
                                      </p:cBhvr>
                                      <p:to>
                                        <p:strVal val="visible"/>
                                      </p:to>
                                    </p:set>
                                    <p:animEffect transition="in" filter="wipe(up)">
                                      <p:cBhvr>
                                        <p:cTn id="34" dur="500"/>
                                        <p:tgtEl>
                                          <p:spTgt spid="482"/>
                                        </p:tgtEl>
                                      </p:cBhvr>
                                    </p:animEffect>
                                  </p:childTnLst>
                                </p:cTn>
                              </p:par>
                              <p:par>
                                <p:cTn id="35" presetID="10" presetClass="entr" presetSubtype="0" fill="hold" nodeType="withEffect">
                                  <p:stCondLst>
                                    <p:cond delay="75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125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150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175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2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500"/>
                                        <p:tgtEl>
                                          <p:spTgt spid="498"/>
                                        </p:tgtEl>
                                      </p:cBhvr>
                                    </p:animEffect>
                                  </p:childTnLst>
                                </p:cTn>
                              </p:par>
                              <p:par>
                                <p:cTn id="58" presetID="10" presetClass="entr" presetSubtype="0" fill="hold" nodeType="withEffect">
                                  <p:stCondLst>
                                    <p:cond delay="0"/>
                                  </p:stCondLst>
                                  <p:childTnLst>
                                    <p:set>
                                      <p:cBhvr>
                                        <p:cTn id="59" dur="1" fill="hold">
                                          <p:stCondLst>
                                            <p:cond delay="0"/>
                                          </p:stCondLst>
                                        </p:cTn>
                                        <p:tgtEl>
                                          <p:spTgt spid="466"/>
                                        </p:tgtEl>
                                        <p:attrNameLst>
                                          <p:attrName>style.visibility</p:attrName>
                                        </p:attrNameLst>
                                      </p:cBhvr>
                                      <p:to>
                                        <p:strVal val="visible"/>
                                      </p:to>
                                    </p:set>
                                    <p:animEffect transition="in" filter="fade">
                                      <p:cBhvr>
                                        <p:cTn id="60" dur="500"/>
                                        <p:tgtEl>
                                          <p:spTgt spid="466"/>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9"/>
                                        </p:tgtEl>
                                        <p:attrNameLst>
                                          <p:attrName>style.visibility</p:attrName>
                                        </p:attrNameLst>
                                      </p:cBhvr>
                                      <p:to>
                                        <p:strVal val="visible"/>
                                      </p:to>
                                    </p:set>
                                    <p:animEffect transition="in" filter="fade">
                                      <p:cBhvr>
                                        <p:cTn id="68" dur="500"/>
                                        <p:tgtEl>
                                          <p:spTgt spid="499"/>
                                        </p:tgtEl>
                                      </p:cBhvr>
                                    </p:animEffect>
                                  </p:childTnLst>
                                </p:cTn>
                              </p:par>
                              <p:par>
                                <p:cTn id="69" presetID="22" presetClass="entr" presetSubtype="8"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animEffect transition="in" filter="wipe(left)">
                                      <p:cBhvr>
                                        <p:cTn id="71" dur="500"/>
                                        <p:tgtEl>
                                          <p:spTgt spid="48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3"/>
                                        </p:tgtEl>
                                        <p:attrNameLst>
                                          <p:attrName>style.visibility</p:attrName>
                                        </p:attrNameLst>
                                      </p:cBhvr>
                                      <p:to>
                                        <p:strVal val="visible"/>
                                      </p:to>
                                    </p:set>
                                    <p:animEffect transition="in" filter="fade">
                                      <p:cBhvr>
                                        <p:cTn id="76" dur="500"/>
                                        <p:tgtEl>
                                          <p:spTgt spid="51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508"/>
                                        </p:tgtEl>
                                        <p:attrNameLst>
                                          <p:attrName>style.visibility</p:attrName>
                                        </p:attrNameLst>
                                      </p:cBhvr>
                                      <p:to>
                                        <p:strVal val="visible"/>
                                      </p:to>
                                    </p:set>
                                    <p:animEffect transition="in" filter="fade">
                                      <p:cBhvr>
                                        <p:cTn id="80" dur="500"/>
                                        <p:tgtEl>
                                          <p:spTgt spid="50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94"/>
                                        </p:tgtEl>
                                        <p:attrNameLst>
                                          <p:attrName>style.visibility</p:attrName>
                                        </p:attrNameLst>
                                      </p:cBhvr>
                                      <p:to>
                                        <p:strVal val="visible"/>
                                      </p:to>
                                    </p:set>
                                    <p:animEffect transition="in" filter="fade">
                                      <p:cBhvr>
                                        <p:cTn id="85" dur="500"/>
                                        <p:tgtEl>
                                          <p:spTgt spid="494"/>
                                        </p:tgtEl>
                                      </p:cBhvr>
                                    </p:animEffect>
                                  </p:childTnLst>
                                </p:cTn>
                              </p:par>
                              <p:par>
                                <p:cTn id="86" presetID="22" presetClass="entr" presetSubtype="1" fill="hold" nodeType="withEffect">
                                  <p:stCondLst>
                                    <p:cond delay="0"/>
                                  </p:stCondLst>
                                  <p:childTnLst>
                                    <p:set>
                                      <p:cBhvr>
                                        <p:cTn id="87" dur="1" fill="hold">
                                          <p:stCondLst>
                                            <p:cond delay="0"/>
                                          </p:stCondLst>
                                        </p:cTn>
                                        <p:tgtEl>
                                          <p:spTgt spid="487"/>
                                        </p:tgtEl>
                                        <p:attrNameLst>
                                          <p:attrName>style.visibility</p:attrName>
                                        </p:attrNameLst>
                                      </p:cBhvr>
                                      <p:to>
                                        <p:strVal val="visible"/>
                                      </p:to>
                                    </p:set>
                                    <p:animEffect transition="in" filter="wipe(up)">
                                      <p:cBhvr>
                                        <p:cTn id="88" dur="500"/>
                                        <p:tgtEl>
                                          <p:spTgt spid="487"/>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up)">
                                      <p:cBhvr>
                                        <p:cTn id="92" dur="500"/>
                                        <p:tgtEl>
                                          <p:spTgt spid="4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89"/>
                                        </p:tgtEl>
                                      </p:cBhvr>
                                    </p:animEffect>
                                    <p:set>
                                      <p:cBhvr>
                                        <p:cTn id="97" dur="1" fill="hold">
                                          <p:stCondLst>
                                            <p:cond delay="499"/>
                                          </p:stCondLst>
                                        </p:cTn>
                                        <p:tgtEl>
                                          <p:spTgt spid="48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22"/>
                                        </p:tgtEl>
                                      </p:cBhvr>
                                    </p:animEffect>
                                    <p:set>
                                      <p:cBhvr>
                                        <p:cTn id="100" dur="1" fill="hold">
                                          <p:stCondLst>
                                            <p:cond delay="499"/>
                                          </p:stCondLst>
                                        </p:cTn>
                                        <p:tgtEl>
                                          <p:spTgt spid="422"/>
                                        </p:tgtEl>
                                        <p:attrNameLst>
                                          <p:attrName>style.visibility</p:attrName>
                                        </p:attrNameLst>
                                      </p:cBhvr>
                                      <p:to>
                                        <p:strVal val="hidden"/>
                                      </p:to>
                                    </p:set>
                                  </p:childTnLst>
                                </p:cTn>
                              </p:par>
                              <p:par>
                                <p:cTn id="101" presetID="10" presetClass="exit" presetSubtype="0" fill="hold" grpId="0" nodeType="withEffect" nodePh="1">
                                  <p:stCondLst>
                                    <p:cond delay="0"/>
                                  </p:stCondLst>
                                  <p:endCondLst>
                                    <p:cond evt="begin" delay="0">
                                      <p:tn val="101"/>
                                    </p:cond>
                                  </p:endCondLst>
                                  <p:childTnLst>
                                    <p:animEffect transition="out" filter="fade">
                                      <p:cBhvr>
                                        <p:cTn id="102" dur="500"/>
                                        <p:tgtEl>
                                          <p:spTgt spid="448"/>
                                        </p:tgtEl>
                                      </p:cBhvr>
                                    </p:animEffect>
                                    <p:set>
                                      <p:cBhvr>
                                        <p:cTn id="103" dur="1" fill="hold">
                                          <p:stCondLst>
                                            <p:cond delay="499"/>
                                          </p:stCondLst>
                                        </p:cTn>
                                        <p:tgtEl>
                                          <p:spTgt spid="4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50"/>
                                        </p:tgtEl>
                                      </p:cBhvr>
                                    </p:animEffect>
                                    <p:set>
                                      <p:cBhvr>
                                        <p:cTn id="106" dur="1" fill="hold">
                                          <p:stCondLst>
                                            <p:cond delay="499"/>
                                          </p:stCondLst>
                                        </p:cTn>
                                        <p:tgtEl>
                                          <p:spTgt spid="45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9"/>
                                        </p:tgtEl>
                                      </p:cBhvr>
                                    </p:animEffect>
                                    <p:set>
                                      <p:cBhvr>
                                        <p:cTn id="109" dur="1" fill="hold">
                                          <p:stCondLst>
                                            <p:cond delay="499"/>
                                          </p:stCondLst>
                                        </p:cTn>
                                        <p:tgtEl>
                                          <p:spTgt spid="49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1"/>
                                        </p:tgtEl>
                                        <p:attrNameLst>
                                          <p:attrName>style.visibility</p:attrName>
                                        </p:attrNameLst>
                                      </p:cBhvr>
                                      <p:to>
                                        <p:strVal val="visible"/>
                                      </p:to>
                                    </p:set>
                                    <p:animEffect transition="in" filter="fade">
                                      <p:cBhvr>
                                        <p:cTn id="116" dur="500"/>
                                        <p:tgtEl>
                                          <p:spTgt spid="491"/>
                                        </p:tgtEl>
                                      </p:cBhvr>
                                    </p:animEffect>
                                  </p:childTnLst>
                                </p:cTn>
                              </p:par>
                              <p:par>
                                <p:cTn id="117" presetID="10" presetClass="entr" presetSubtype="0" fill="hold" nodeType="withEffect">
                                  <p:stCondLst>
                                    <p:cond delay="0"/>
                                  </p:stCondLst>
                                  <p:childTnLst>
                                    <p:set>
                                      <p:cBhvr>
                                        <p:cTn id="118" dur="1" fill="hold">
                                          <p:stCondLst>
                                            <p:cond delay="0"/>
                                          </p:stCondLst>
                                        </p:cTn>
                                        <p:tgtEl>
                                          <p:spTgt spid="474"/>
                                        </p:tgtEl>
                                        <p:attrNameLst>
                                          <p:attrName>style.visibility</p:attrName>
                                        </p:attrNameLst>
                                      </p:cBhvr>
                                      <p:to>
                                        <p:strVal val="visible"/>
                                      </p:to>
                                    </p:set>
                                    <p:animEffect transition="in" filter="fade">
                                      <p:cBhvr>
                                        <p:cTn id="119" dur="500"/>
                                        <p:tgtEl>
                                          <p:spTgt spid="47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1"/>
                                        </p:tgtEl>
                                        <p:attrNameLst>
                                          <p:attrName>style.visibility</p:attrName>
                                        </p:attrNameLst>
                                      </p:cBhvr>
                                      <p:to>
                                        <p:strVal val="visible"/>
                                      </p:to>
                                    </p:set>
                                    <p:animEffect transition="in" filter="fade">
                                      <p:cBhvr>
                                        <p:cTn id="122" dur="500"/>
                                        <p:tgtEl>
                                          <p:spTgt spid="501"/>
                                        </p:tgtEl>
                                      </p:cBhvr>
                                    </p:animEffect>
                                  </p:childTnLst>
                                </p:cTn>
                              </p:par>
                              <p:par>
                                <p:cTn id="123" presetID="10" presetClass="entr" presetSubtype="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42" presetClass="path" presetSubtype="0" accel="50000" decel="50000" fill="hold" nodeType="withEffect">
                                  <p:stCondLst>
                                    <p:cond delay="0"/>
                                  </p:stCondLst>
                                  <p:childTnLst>
                                    <p:animMotion origin="layout" path="M -4.79167E-6 -4.07407E-6 L 0.21706 0.01019 " pathEditMode="relative" rAng="0" ptsTypes="AA">
                                      <p:cBhvr>
                                        <p:cTn id="132" dur="1500" fill="hold"/>
                                        <p:tgtEl>
                                          <p:spTgt spid="96"/>
                                        </p:tgtEl>
                                        <p:attrNameLst>
                                          <p:attrName>ppt_x</p:attrName>
                                          <p:attrName>ppt_y</p:attrName>
                                        </p:attrNameLst>
                                      </p:cBhvr>
                                      <p:rCtr x="10846" y="509"/>
                                    </p:animMotion>
                                  </p:childTnLst>
                                </p:cTn>
                              </p:par>
                              <p:par>
                                <p:cTn id="133" presetID="10" presetClass="exit" presetSubtype="0" fill="hold" nodeType="withEffect">
                                  <p:stCondLst>
                                    <p:cond delay="1100"/>
                                  </p:stCondLst>
                                  <p:childTnLst>
                                    <p:animEffect transition="out" filter="fade">
                                      <p:cBhvr>
                                        <p:cTn id="134" dur="500"/>
                                        <p:tgtEl>
                                          <p:spTgt spid="96"/>
                                        </p:tgtEl>
                                      </p:cBhvr>
                                    </p:animEffect>
                                    <p:set>
                                      <p:cBhvr>
                                        <p:cTn id="135" dur="1" fill="hold">
                                          <p:stCondLst>
                                            <p:cond delay="499"/>
                                          </p:stCondLst>
                                        </p:cTn>
                                        <p:tgtEl>
                                          <p:spTgt spid="96"/>
                                        </p:tgtEl>
                                        <p:attrNameLst>
                                          <p:attrName>style.visibility</p:attrName>
                                        </p:attrNameLst>
                                      </p:cBhvr>
                                      <p:to>
                                        <p:strVal val="hidden"/>
                                      </p:to>
                                    </p:set>
                                  </p:childTnLst>
                                </p:cTn>
                              </p:par>
                              <p:par>
                                <p:cTn id="136" presetID="22" presetClass="entr" presetSubtype="8" fill="hold" nodeType="withEffect">
                                  <p:stCondLst>
                                    <p:cond delay="1750"/>
                                  </p:stCondLst>
                                  <p:childTnLst>
                                    <p:set>
                                      <p:cBhvr>
                                        <p:cTn id="137" dur="1" fill="hold">
                                          <p:stCondLst>
                                            <p:cond delay="0"/>
                                          </p:stCondLst>
                                        </p:cTn>
                                        <p:tgtEl>
                                          <p:spTgt spid="473"/>
                                        </p:tgtEl>
                                        <p:attrNameLst>
                                          <p:attrName>style.visibility</p:attrName>
                                        </p:attrNameLst>
                                      </p:cBhvr>
                                      <p:to>
                                        <p:strVal val="visible"/>
                                      </p:to>
                                    </p:set>
                                    <p:animEffect transition="in" filter="wipe(left)">
                                      <p:cBhvr>
                                        <p:cTn id="138" dur="500"/>
                                        <p:tgtEl>
                                          <p:spTgt spid="473"/>
                                        </p:tgtEl>
                                      </p:cBhvr>
                                    </p:animEffect>
                                  </p:childTnLst>
                                </p:cTn>
                              </p:par>
                              <p:par>
                                <p:cTn id="139" presetID="10" presetClass="entr" presetSubtype="0" fill="hold" nodeType="withEffect">
                                  <p:stCondLst>
                                    <p:cond delay="110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42" presetClass="path" presetSubtype="0" accel="50000" decel="50000" fill="hold" nodeType="withEffect">
                                  <p:stCondLst>
                                    <p:cond delay="1000"/>
                                  </p:stCondLst>
                                  <p:childTnLst>
                                    <p:animMotion origin="layout" path="M 5E-6 0.00394 L 0.21042 0.10996 " pathEditMode="relative" rAng="0" ptsTypes="AA">
                                      <p:cBhvr>
                                        <p:cTn id="143" dur="1500" fill="hold"/>
                                        <p:tgtEl>
                                          <p:spTgt spid="95"/>
                                        </p:tgtEl>
                                        <p:attrNameLst>
                                          <p:attrName>ppt_x</p:attrName>
                                          <p:attrName>ppt_y</p:attrName>
                                        </p:attrNameLst>
                                      </p:cBhvr>
                                      <p:rCtr x="10521" y="5301"/>
                                    </p:animMotion>
                                  </p:childTnLst>
                                </p:cTn>
                              </p:par>
                              <p:par>
                                <p:cTn id="144" presetID="22" presetClass="entr" presetSubtype="8" fill="hold" nodeType="withEffect">
                                  <p:stCondLst>
                                    <p:cond delay="2500"/>
                                  </p:stCondLst>
                                  <p:childTnLst>
                                    <p:set>
                                      <p:cBhvr>
                                        <p:cTn id="145" dur="1" fill="hold">
                                          <p:stCondLst>
                                            <p:cond delay="0"/>
                                          </p:stCondLst>
                                        </p:cTn>
                                        <p:tgtEl>
                                          <p:spTgt spid="500"/>
                                        </p:tgtEl>
                                        <p:attrNameLst>
                                          <p:attrName>style.visibility</p:attrName>
                                        </p:attrNameLst>
                                      </p:cBhvr>
                                      <p:to>
                                        <p:strVal val="visible"/>
                                      </p:to>
                                    </p:set>
                                    <p:animEffect transition="in" filter="wipe(left)">
                                      <p:cBhvr>
                                        <p:cTn id="146" dur="500"/>
                                        <p:tgtEl>
                                          <p:spTgt spid="500"/>
                                        </p:tgtEl>
                                      </p:cBhvr>
                                    </p:animEffect>
                                  </p:childTnLst>
                                </p:cTn>
                              </p:par>
                              <p:par>
                                <p:cTn id="147" presetID="10" presetClass="exit" presetSubtype="0" fill="hold" nodeType="withEffect">
                                  <p:stCondLst>
                                    <p:cond delay="2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fade">
                                      <p:cBhvr>
                                        <p:cTn id="153" dur="500"/>
                                        <p:tgtEl>
                                          <p:spTgt spid="97"/>
                                        </p:tgtEl>
                                      </p:cBhvr>
                                    </p:animEffect>
                                  </p:childTnLst>
                                </p:cTn>
                              </p:par>
                              <p:par>
                                <p:cTn id="154" presetID="42" presetClass="path" presetSubtype="0" accel="50000" decel="50000" fill="hold" nodeType="withEffect">
                                  <p:stCondLst>
                                    <p:cond delay="0"/>
                                  </p:stCondLst>
                                  <p:childTnLst>
                                    <p:animMotion origin="layout" path="M 5E-6 -4.07407E-6 L 0.20938 0.12662 " pathEditMode="relative" rAng="0" ptsTypes="AA">
                                      <p:cBhvr>
                                        <p:cTn id="155" dur="1500" fill="hold"/>
                                        <p:tgtEl>
                                          <p:spTgt spid="97"/>
                                        </p:tgtEl>
                                        <p:attrNameLst>
                                          <p:attrName>ppt_x</p:attrName>
                                          <p:attrName>ppt_y</p:attrName>
                                        </p:attrNameLst>
                                      </p:cBhvr>
                                      <p:rCtr x="10469" y="6319"/>
                                    </p:animMotion>
                                  </p:childTnLst>
                                </p:cTn>
                              </p:par>
                              <p:par>
                                <p:cTn id="156" presetID="10" presetClass="exit" presetSubtype="0" fill="hold" nodeType="withEffect">
                                  <p:stCondLst>
                                    <p:cond delay="90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par>
                          <p:cTn id="159" fill="hold">
                            <p:stCondLst>
                              <p:cond delay="4500"/>
                            </p:stCondLst>
                            <p:childTnLst>
                              <p:par>
                                <p:cTn id="160" presetID="10" presetClass="entr" presetSubtype="0" fill="hold" nodeType="after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42" presetClass="path" presetSubtype="0" accel="50000" decel="50000" fill="hold" nodeType="withEffect">
                                  <p:stCondLst>
                                    <p:cond delay="0"/>
                                  </p:stCondLst>
                                  <p:childTnLst>
                                    <p:animMotion origin="layout" path="M -4.79167E-6 -4.07407E-6 L 0.20443 0.02176 " pathEditMode="relative" rAng="0" ptsTypes="AA">
                                      <p:cBhvr>
                                        <p:cTn id="164" dur="1500" fill="hold"/>
                                        <p:tgtEl>
                                          <p:spTgt spid="99"/>
                                        </p:tgtEl>
                                        <p:attrNameLst>
                                          <p:attrName>ppt_x</p:attrName>
                                          <p:attrName>ppt_y</p:attrName>
                                        </p:attrNameLst>
                                      </p:cBhvr>
                                      <p:rCtr x="10221" y="1088"/>
                                    </p:animMotion>
                                  </p:childTnLst>
                                </p:cTn>
                              </p:par>
                              <p:par>
                                <p:cTn id="165" presetID="10" presetClass="exit" presetSubtype="0" fill="hold" nodeType="withEffect">
                                  <p:stCondLst>
                                    <p:cond delay="1000"/>
                                  </p:stCondLst>
                                  <p:childTnLst>
                                    <p:animEffect transition="out" filter="fade">
                                      <p:cBhvr>
                                        <p:cTn id="166" dur="500"/>
                                        <p:tgtEl>
                                          <p:spTgt spid="99"/>
                                        </p:tgtEl>
                                      </p:cBhvr>
                                    </p:animEffect>
                                    <p:set>
                                      <p:cBhvr>
                                        <p:cTn id="167" dur="1" fill="hold">
                                          <p:stCondLst>
                                            <p:cond delay="499"/>
                                          </p:stCondLst>
                                        </p:cTn>
                                        <p:tgtEl>
                                          <p:spTgt spid="99"/>
                                        </p:tgtEl>
                                        <p:attrNameLst>
                                          <p:attrName>style.visibility</p:attrName>
                                        </p:attrNameLst>
                                      </p:cBhvr>
                                      <p:to>
                                        <p:strVal val="hidden"/>
                                      </p:to>
                                    </p:set>
                                  </p:childTnLst>
                                </p:cTn>
                              </p:par>
                            </p:childTnLst>
                          </p:cTn>
                        </p:par>
                        <p:par>
                          <p:cTn id="168" fill="hold">
                            <p:stCondLst>
                              <p:cond delay="6000"/>
                            </p:stCondLst>
                            <p:childTnLst>
                              <p:par>
                                <p:cTn id="169" presetID="10" presetClass="entr" presetSubtype="0" fill="hold" grpId="1"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42" presetClass="path" presetSubtype="0" accel="50000" decel="50000" fill="hold" grpId="0" nodeType="withEffect">
                                  <p:stCondLst>
                                    <p:cond delay="0"/>
                                  </p:stCondLst>
                                  <p:childTnLst>
                                    <p:animMotion origin="layout" path="M -4.79167E-6 -4.07407E-6 L 0.21342 0.10348 " pathEditMode="relative" rAng="0" ptsTypes="AA">
                                      <p:cBhvr>
                                        <p:cTn id="173" dur="1500" fill="hold"/>
                                        <p:tgtEl>
                                          <p:spTgt spid="98"/>
                                        </p:tgtEl>
                                        <p:attrNameLst>
                                          <p:attrName>ppt_x</p:attrName>
                                          <p:attrName>ppt_y</p:attrName>
                                        </p:attrNameLst>
                                      </p:cBhvr>
                                      <p:rCtr x="10664" y="5162"/>
                                    </p:animMotion>
                                  </p:childTnLst>
                                </p:cTn>
                              </p:par>
                              <p:par>
                                <p:cTn id="174" presetID="10" presetClass="exit" presetSubtype="0" fill="hold" grpId="2" nodeType="withEffect">
                                  <p:stCondLst>
                                    <p:cond delay="1000"/>
                                  </p:stCondLst>
                                  <p:childTnLst>
                                    <p:animEffect transition="out" filter="fade">
                                      <p:cBhvr>
                                        <p:cTn id="175" dur="500"/>
                                        <p:tgtEl>
                                          <p:spTgt spid="98"/>
                                        </p:tgtEl>
                                      </p:cBhvr>
                                    </p:animEffect>
                                    <p:set>
                                      <p:cBhvr>
                                        <p:cTn id="17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4" grpId="0" animBg="1"/>
      <p:bldP spid="488" grpId="0" animBg="1"/>
      <p:bldP spid="490" grpId="0" animBg="1"/>
      <p:bldP spid="491" grpId="0" animBg="1"/>
      <p:bldP spid="492" grpId="0" animBg="1"/>
      <p:bldP spid="494" grpId="0" animBg="1"/>
      <p:bldP spid="495" grpId="0" animBg="1"/>
      <p:bldP spid="498" grpId="0" animBg="1"/>
      <p:bldP spid="499" grpId="0" animBg="1"/>
      <p:bldP spid="499" grpId="1" animBg="1"/>
      <p:bldP spid="5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Build: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400401" y="4071714"/>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aka.ms/acr/build</a:t>
            </a:r>
            <a:endParaRPr lang="en-US" sz="1800" dirty="0">
              <a:solidFill>
                <a:sysClr val="windowText" lastClr="000000"/>
              </a:solidFill>
              <a:latin typeface="Calibri" panose="020F0502020204030204"/>
            </a:endParaRPr>
          </a:p>
        </p:txBody>
      </p:sp>
      <p:pic>
        <p:nvPicPr>
          <p:cNvPr id="38" name="Picture 6" descr="Brigade">
            <a:extLst>
              <a:ext uri="{FF2B5EF4-FFF2-40B4-BE49-F238E27FC236}">
                <a16:creationId xmlns:a16="http://schemas.microsoft.com/office/drawing/2014/main" id="{AE60A87E-3712-4244-9048-D48536DA8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1049" y="5223336"/>
            <a:ext cx="937816" cy="57069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215563D4-8045-4427-8F98-9B22439E4FC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894" t="13662" r="7384" b="10942"/>
          <a:stretch/>
        </p:blipFill>
        <p:spPr bwMode="auto">
          <a:xfrm>
            <a:off x="6833325" y="5150415"/>
            <a:ext cx="838715" cy="7463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zapier.cachefly.net/storage/services/59152a3a91bfe0ddd2fc9b978448593a.128x128.png">
            <a:extLst>
              <a:ext uri="{FF2B5EF4-FFF2-40B4-BE49-F238E27FC236}">
                <a16:creationId xmlns:a16="http://schemas.microsoft.com/office/drawing/2014/main" id="{551D51D2-0032-4848-AA9D-54307AAB892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4372606" y="5166266"/>
            <a:ext cx="695677" cy="6474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https://wiki.jenkins-ci.org/download/attachments/2916393/logo-title.png?version=1&amp;modificationDate=1302753947000">
            <a:extLst>
              <a:ext uri="{FF2B5EF4-FFF2-40B4-BE49-F238E27FC236}">
                <a16:creationId xmlns:a16="http://schemas.microsoft.com/office/drawing/2014/main" id="{95B2A336-37AA-4ED9-A3D4-1C37ADD238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191655" y="5150415"/>
            <a:ext cx="600719" cy="69503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412EF762-89F5-4922-B847-EF09BD4AE25E}"/>
              </a:ext>
            </a:extLst>
          </p:cNvPr>
          <p:cNvSpPr/>
          <p:nvPr/>
        </p:nvSpPr>
        <p:spPr>
          <a:xfrm rot="16200000">
            <a:off x="5682498" y="3150807"/>
            <a:ext cx="559030" cy="3178814"/>
          </a:xfrm>
          <a:prstGeom prst="rightBrace">
            <a:avLst>
              <a:gd name="adj1" fmla="val 8333"/>
              <a:gd name="adj2" fmla="val 49759"/>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4834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dirty="0"/>
              <a:t>Native Container Builds</a:t>
            </a:r>
          </a:p>
          <a:p>
            <a:r>
              <a:rPr lang="en-US" dirty="0"/>
              <a:t>	Follows </a:t>
            </a:r>
            <a:r>
              <a:rPr lang="en-US" b="1" dirty="0">
                <a:latin typeface="Courier New" panose="02070309020205020404" pitchFamily="49" charset="0"/>
                <a:cs typeface="Courier New" panose="02070309020205020404" pitchFamily="49" charset="0"/>
              </a:rPr>
              <a:t>docker build </a:t>
            </a:r>
            <a:r>
              <a:rPr lang="en-US" dirty="0"/>
              <a:t>semantics</a:t>
            </a:r>
          </a:p>
          <a:p>
            <a:r>
              <a:rPr lang="en-US" sz="2000" b="1" dirty="0">
                <a:latin typeface="Courier New" panose="02070309020205020404" pitchFamily="49" charset="0"/>
                <a:cs typeface="Courier New" panose="02070309020205020404" pitchFamily="49" charset="0"/>
              </a:rPr>
              <a:t>		docker build </a:t>
            </a:r>
            <a:r>
              <a:rPr lang="en-US" sz="2000" b="1" dirty="0">
                <a:solidFill>
                  <a:srgbClr val="0070C0"/>
                </a:solidFill>
                <a:latin typeface="Courier New" panose="02070309020205020404" pitchFamily="49" charset="0"/>
                <a:cs typeface="Courier New" panose="02070309020205020404" pitchFamily="49" charset="0"/>
              </a:rPr>
              <a:t>–t helloworld:uniqueid1234 .</a:t>
            </a:r>
          </a:p>
          <a:p>
            <a:r>
              <a:rPr lang="en-US" sz="2000" b="1" dirty="0">
                <a:latin typeface="Courier New" panose="02070309020205020404" pitchFamily="49" charset="0"/>
                <a:cs typeface="Courier New" panose="02070309020205020404" pitchFamily="49" charset="0"/>
              </a:rPr>
              <a:t>		az acr build </a:t>
            </a:r>
            <a:r>
              <a:rPr lang="en-US" sz="2000" b="1" dirty="0">
                <a:solidFill>
                  <a:srgbClr val="0070C0"/>
                </a:solidFill>
                <a:latin typeface="Courier New" panose="02070309020205020404" pitchFamily="49" charset="0"/>
                <a:cs typeface="Courier New" panose="02070309020205020404" pitchFamily="49" charset="0"/>
              </a:rPr>
              <a:t>–t helloworld{{.Build.ID}} . </a:t>
            </a:r>
          </a:p>
          <a:p>
            <a:r>
              <a:rPr lang="en-US" dirty="0"/>
              <a:t>	Inner-loop pre check-in validations</a:t>
            </a:r>
          </a:p>
          <a:p>
            <a:r>
              <a:rPr lang="en-US" dirty="0"/>
              <a:t>	Trigger based builds (git commits, base image updates)</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dirty="0">
                <a:solidFill>
                  <a:srgbClr val="0070C0"/>
                </a:solidFill>
                <a:latin typeface="Courier New" panose="02070309020205020404" pitchFamily="49" charset="0"/>
                <a:cs typeface="Courier New" panose="02070309020205020404" pitchFamily="49" charset="0"/>
              </a:rPr>
              <a:t>demo42/helloworld{{.Build.ID}}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dirty="0" err="1">
                <a:solidFill>
                  <a:srgbClr val="0070C0"/>
                </a:solidFill>
                <a:latin typeface="Courier New" panose="02070309020205020404" pitchFamily="49" charset="0"/>
                <a:cs typeface="Courier New" panose="02070309020205020404" pitchFamily="49" charset="0"/>
              </a:rPr>
              <a:t>myBuildTask</a:t>
            </a:r>
            <a:endParaRPr lang="en-US" sz="2000" b="1" dirty="0">
              <a:solidFill>
                <a:srgbClr val="0070C0"/>
              </a:solidFill>
              <a:latin typeface="Courier New" panose="02070309020205020404" pitchFamily="49" charset="0"/>
              <a:cs typeface="Courier New" panose="02070309020205020404" pitchFamily="49" charset="0"/>
            </a:endParaRP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dirty="0" err="1">
                <a:solidFill>
                  <a:srgbClr val="0070C0"/>
                </a:solidFill>
                <a:latin typeface="Courier New" panose="02070309020205020404" pitchFamily="49" charset="0"/>
                <a:cs typeface="Courier New" panose="02070309020205020404" pitchFamily="49" charset="0"/>
              </a:rPr>
              <a:t>jengademos</a:t>
            </a:r>
            <a:r>
              <a:rPr lang="en-US" sz="2000" b="1" dirty="0">
                <a:solidFill>
                  <a:srgbClr val="0070C0"/>
                </a:solidFill>
                <a:latin typeface="Courier New" panose="02070309020205020404" pitchFamily="49" charset="0"/>
                <a:cs typeface="Courier New" panose="02070309020205020404" pitchFamily="49" charset="0"/>
              </a:rPr>
              <a:t>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dirty="0">
                <a:solidFill>
                  <a:srgbClr val="0070C0"/>
                </a:solidFill>
                <a:latin typeface="Courier New" panose="02070309020205020404" pitchFamily="49" charset="0"/>
                <a:cs typeface="Courier New" panose="02070309020205020404" pitchFamily="49" charset="0"/>
              </a:rPr>
              <a:t>https://github.com/demo42/helloworld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dirty="0" err="1">
                <a:solidFill>
                  <a:srgbClr val="0070C0"/>
                </a:solidFill>
                <a:latin typeface="Courier New" panose="02070309020205020404" pitchFamily="49" charset="0"/>
                <a:cs typeface="Courier New" panose="02070309020205020404" pitchFamily="49" charset="0"/>
              </a:rPr>
              <a:t>completedish</a:t>
            </a:r>
            <a:endParaRPr lang="en-US" sz="2000" b="1" dirty="0">
              <a:solidFill>
                <a:srgbClr val="0070C0"/>
              </a:solidFill>
              <a:latin typeface="Courier New" panose="02070309020205020404" pitchFamily="49" charset="0"/>
              <a:cs typeface="Courier New" panose="02070309020205020404" pitchFamily="49" charset="0"/>
            </a:endParaRPr>
          </a:p>
          <a:p>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dirty="0">
                <a:solidFill>
                  <a:srgbClr val="0070C0"/>
                </a:solidFill>
                <a:latin typeface="Courier New" panose="02070309020205020404" pitchFamily="49" charset="0"/>
                <a:cs typeface="Courier New" panose="02070309020205020404" pitchFamily="49" charset="0"/>
              </a:rPr>
              <a:t>$PAT</a:t>
            </a:r>
          </a:p>
          <a:p>
            <a:endParaRPr lang="en-US" dirty="0"/>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/aspnetcore-build:2.0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builder</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sln</a:t>
            </a:r>
            <a:r>
              <a:rPr lang="en-US" sz="1600" dirty="0">
                <a:solidFill>
                  <a:srgbClr val="D4D4D4"/>
                </a:solidFill>
                <a:latin typeface="Consolas" panose="020B0609020204030204" pitchFamily="49" charset="0"/>
              </a:rPr>
              <a:t> ./</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Web/</a:t>
            </a:r>
            <a:r>
              <a:rPr lang="en-US" sz="1600" dirty="0" err="1">
                <a:solidFill>
                  <a:srgbClr val="D4D4D4"/>
                </a:solidFill>
                <a:latin typeface="Consolas" panose="020B0609020204030204" pitchFamily="49" charset="0"/>
              </a:rPr>
              <a:t>Web.csproj</a:t>
            </a:r>
            <a:r>
              <a:rPr lang="en-US" sz="1600" dirty="0">
                <a:solidFill>
                  <a:srgbClr val="D4D4D4"/>
                </a:solidFill>
                <a:latin typeface="Consolas" panose="020B0609020204030204" pitchFamily="49" charset="0"/>
              </a:rPr>
              <a:t> 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restore</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 .</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build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publish</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publish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EXPOSE</a:t>
            </a:r>
            <a:r>
              <a:rPr lang="en-US" sz="1600" dirty="0">
                <a:solidFill>
                  <a:srgbClr val="D4D4D4"/>
                </a:solidFill>
                <a:latin typeface="Consolas" panose="020B0609020204030204" pitchFamily="49" charset="0"/>
              </a:rPr>
              <a:t> 80</a:t>
            </a:r>
          </a:p>
          <a:p>
            <a:endParaRPr lang="en-US" sz="1600" dirty="0">
              <a:solidFill>
                <a:srgbClr val="569CD6"/>
              </a:solidFill>
              <a:latin typeface="Consolas" panose="020B0609020204030204" pitchFamily="49" charset="0"/>
            </a:endParaRPr>
          </a:p>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base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production</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--from=publish /app .</a:t>
            </a:r>
          </a:p>
          <a:p>
            <a:r>
              <a:rPr lang="en-US" sz="1600" dirty="0">
                <a:solidFill>
                  <a:srgbClr val="569CD6"/>
                </a:solidFill>
                <a:latin typeface="Consolas" panose="020B0609020204030204" pitchFamily="49" charset="0"/>
              </a:rPr>
              <a:t>ENTRYPOINT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"dotnet"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"Web.dll"</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494085"/>
          </a:xfrm>
          <a:prstGeom prst="rect">
            <a:avLst/>
          </a:prstGeom>
          <a:solidFill>
            <a:schemeClr val="tx1"/>
          </a:solidFill>
        </p:spPr>
        <p:txBody>
          <a:bodyPr wrap="square">
            <a:spAutoFit/>
          </a:bodyPr>
          <a:lstStyle/>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/aspnetcore-build:2.0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builder</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sln</a:t>
            </a:r>
            <a:r>
              <a:rPr lang="en-US" sz="1600" dirty="0">
                <a:solidFill>
                  <a:srgbClr val="D4D4D4"/>
                </a:solidFill>
                <a:latin typeface="Consolas" panose="020B0609020204030204" pitchFamily="49" charset="0"/>
              </a:rPr>
              <a:t> ./</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Web/</a:t>
            </a:r>
            <a:r>
              <a:rPr lang="en-US" sz="1600" dirty="0" err="1">
                <a:solidFill>
                  <a:srgbClr val="D4D4D4"/>
                </a:solidFill>
                <a:latin typeface="Consolas" panose="020B0609020204030204" pitchFamily="49" charset="0"/>
              </a:rPr>
              <a:t>Web.csproj</a:t>
            </a:r>
            <a:r>
              <a:rPr lang="en-US" sz="1600" dirty="0">
                <a:solidFill>
                  <a:srgbClr val="D4D4D4"/>
                </a:solidFill>
                <a:latin typeface="Consolas" panose="020B0609020204030204" pitchFamily="49" charset="0"/>
              </a:rPr>
              <a:t> 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restore</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 .</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build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test</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a:t>
            </a:r>
            <a:r>
              <a:rPr lang="en-US" sz="1600" dirty="0" err="1">
                <a:solidFill>
                  <a:srgbClr val="D4D4D4"/>
                </a:solidFill>
                <a:latin typeface="Consolas" panose="020B0609020204030204" pitchFamily="49" charset="0"/>
              </a:rPr>
              <a:t>Web.test</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test </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publish</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publish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EXPOSE</a:t>
            </a:r>
            <a:r>
              <a:rPr lang="en-US" sz="1600" dirty="0">
                <a:solidFill>
                  <a:srgbClr val="D4D4D4"/>
                </a:solidFill>
                <a:latin typeface="Consolas" panose="020B0609020204030204" pitchFamily="49" charset="0"/>
              </a:rPr>
              <a:t> 80</a:t>
            </a:r>
          </a:p>
          <a:p>
            <a:endParaRPr lang="en-US" sz="1600" dirty="0">
              <a:solidFill>
                <a:srgbClr val="569CD6"/>
              </a:solidFill>
              <a:latin typeface="Consolas" panose="020B0609020204030204" pitchFamily="49" charset="0"/>
            </a:endParaRPr>
          </a:p>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base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production</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--from=publish /app .</a:t>
            </a:r>
          </a:p>
          <a:p>
            <a:r>
              <a:rPr lang="en-US" sz="1600" dirty="0">
                <a:solidFill>
                  <a:srgbClr val="569CD6"/>
                </a:solidFill>
                <a:latin typeface="Consolas" panose="020B0609020204030204" pitchFamily="49" charset="0"/>
              </a:rPr>
              <a:t>ENTRYPOINT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"dotnet"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"Web.dll"</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947952"/>
          </a:xfrm>
        </p:spPr>
        <p:txBody>
          <a:bodyPr/>
          <a:lstStyle/>
          <a:p>
            <a:r>
              <a:rPr lang="en-US" dirty="0"/>
              <a:t>Unit Tests</a:t>
            </a:r>
          </a:p>
          <a:p>
            <a:r>
              <a:rPr lang="en-US" dirty="0"/>
              <a:t>	Multi-stage dockerfiles</a:t>
            </a: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2382322"/>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307777"/>
          </a:xfrm>
        </p:spPr>
        <p:txBody>
          <a:bodyPr/>
          <a:lstStyle/>
          <a:p>
            <a:r>
              <a:rPr lang="en-US" dirty="0"/>
              <a:t>Testing in containers</a:t>
            </a:r>
          </a:p>
        </p:txBody>
      </p:sp>
    </p:spTree>
    <p:extLst>
      <p:ext uri="{BB962C8B-B14F-4D97-AF65-F5344CB8AC3E}">
        <p14:creationId xmlns:p14="http://schemas.microsoft.com/office/powerpoint/2010/main" val="1865696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EXPOSE</a:t>
            </a:r>
            <a:r>
              <a:rPr lang="en-US" sz="1600" dirty="0">
                <a:solidFill>
                  <a:srgbClr val="D4D4D4"/>
                </a:solidFill>
                <a:latin typeface="Consolas" panose="020B0609020204030204" pitchFamily="49" charset="0"/>
              </a:rPr>
              <a:t> 80</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microsoft</a:t>
            </a:r>
            <a:r>
              <a:rPr lang="en-US" sz="1600" dirty="0">
                <a:solidFill>
                  <a:srgbClr val="D4D4D4"/>
                </a:solidFill>
                <a:latin typeface="Consolas" panose="020B0609020204030204" pitchFamily="49" charset="0"/>
              </a:rPr>
              <a:t>/aspnetcore-build:2.0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builder</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sln</a:t>
            </a:r>
            <a:r>
              <a:rPr lang="en-US" sz="1600" dirty="0">
                <a:solidFill>
                  <a:srgbClr val="D4D4D4"/>
                </a:solidFill>
                <a:latin typeface="Consolas" panose="020B0609020204030204" pitchFamily="49" charset="0"/>
              </a:rPr>
              <a:t> ./</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Web/</a:t>
            </a:r>
            <a:r>
              <a:rPr lang="en-US" sz="1600" dirty="0" err="1">
                <a:solidFill>
                  <a:srgbClr val="D4D4D4"/>
                </a:solidFill>
                <a:latin typeface="Consolas" panose="020B0609020204030204" pitchFamily="49" charset="0"/>
              </a:rPr>
              <a:t>Web.csproj</a:t>
            </a:r>
            <a:r>
              <a:rPr lang="en-US" sz="1600" dirty="0">
                <a:solidFill>
                  <a:srgbClr val="D4D4D4"/>
                </a:solidFill>
                <a:latin typeface="Consolas" panose="020B0609020204030204" pitchFamily="49" charset="0"/>
              </a:rPr>
              <a:t> 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restore</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 .</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/Web</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build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test</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src</a:t>
            </a:r>
            <a:r>
              <a:rPr lang="en-US" sz="1600" dirty="0">
                <a:solidFill>
                  <a:srgbClr val="D4D4D4"/>
                </a:solidFill>
                <a:latin typeface="Consolas" panose="020B0609020204030204" pitchFamily="49" charset="0"/>
              </a:rPr>
              <a:t>/</a:t>
            </a:r>
            <a:r>
              <a:rPr lang="en-US" sz="1600" dirty="0" err="1">
                <a:solidFill>
                  <a:srgbClr val="D4D4D4"/>
                </a:solidFill>
                <a:latin typeface="Consolas" panose="020B0609020204030204" pitchFamily="49" charset="0"/>
              </a:rPr>
              <a:t>Web.test</a:t>
            </a:r>
            <a:endParaRPr lang="en-US" sz="1600" dirty="0">
              <a:solidFill>
                <a:srgbClr val="D4D4D4"/>
              </a:solidFill>
              <a:latin typeface="Consolas" panose="020B0609020204030204" pitchFamily="49" charset="0"/>
            </a:endParaRP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test </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builder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publish</a:t>
            </a:r>
          </a:p>
          <a:p>
            <a:r>
              <a:rPr lang="en-US" sz="1600" dirty="0">
                <a:solidFill>
                  <a:srgbClr val="569CD6"/>
                </a:solidFill>
                <a:latin typeface="Consolas" panose="020B0609020204030204" pitchFamily="49" charset="0"/>
              </a:rPr>
              <a:t>ARG</a:t>
            </a:r>
            <a:r>
              <a:rPr lang="en-US" sz="1600" dirty="0">
                <a:solidFill>
                  <a:srgbClr val="D4D4D4"/>
                </a:solidFill>
                <a:latin typeface="Consolas" panose="020B0609020204030204" pitchFamily="49" charset="0"/>
              </a:rPr>
              <a:t>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=Release</a:t>
            </a:r>
          </a:p>
          <a:p>
            <a:r>
              <a:rPr lang="en-US" sz="1600" dirty="0">
                <a:solidFill>
                  <a:srgbClr val="569CD6"/>
                </a:solidFill>
                <a:latin typeface="Consolas" panose="020B0609020204030204" pitchFamily="49" charset="0"/>
              </a:rPr>
              <a:t>RUN</a:t>
            </a:r>
            <a:r>
              <a:rPr lang="en-US" sz="1600" dirty="0">
                <a:solidFill>
                  <a:srgbClr val="D4D4D4"/>
                </a:solidFill>
                <a:latin typeface="Consolas" panose="020B0609020204030204" pitchFamily="49" charset="0"/>
              </a:rPr>
              <a:t> dotnet publish -c $</a:t>
            </a:r>
            <a:r>
              <a:rPr lang="en-US" sz="1600" dirty="0" err="1">
                <a:solidFill>
                  <a:srgbClr val="D4D4D4"/>
                </a:solidFill>
                <a:latin typeface="Consolas" panose="020B0609020204030204" pitchFamily="49" charset="0"/>
              </a:rPr>
              <a:t>BuildConfiguration</a:t>
            </a:r>
            <a:r>
              <a:rPr lang="en-US" sz="1600" dirty="0">
                <a:solidFill>
                  <a:srgbClr val="D4D4D4"/>
                </a:solidFill>
                <a:latin typeface="Consolas" panose="020B0609020204030204" pitchFamily="49" charset="0"/>
              </a:rPr>
              <a:t> -o /app</a:t>
            </a:r>
          </a:p>
          <a:p>
            <a:br>
              <a:rPr lang="en-US" sz="1600" dirty="0">
                <a:solidFill>
                  <a:srgbClr val="D4D4D4"/>
                </a:solidFill>
                <a:latin typeface="Consolas" panose="020B0609020204030204" pitchFamily="49" charset="0"/>
              </a:rPr>
            </a:br>
            <a:r>
              <a:rPr lang="en-US" sz="1600" dirty="0">
                <a:solidFill>
                  <a:srgbClr val="569CD6"/>
                </a:solidFill>
                <a:latin typeface="Consolas" panose="020B0609020204030204" pitchFamily="49" charset="0"/>
              </a:rPr>
              <a:t>FROM</a:t>
            </a:r>
            <a:r>
              <a:rPr lang="en-US" sz="1600" dirty="0">
                <a:solidFill>
                  <a:srgbClr val="D4D4D4"/>
                </a:solidFill>
                <a:latin typeface="Consolas" panose="020B0609020204030204" pitchFamily="49" charset="0"/>
              </a:rPr>
              <a:t> base </a:t>
            </a:r>
            <a:r>
              <a:rPr lang="en-US" sz="1600" dirty="0">
                <a:solidFill>
                  <a:srgbClr val="569CD6"/>
                </a:solidFill>
                <a:latin typeface="Consolas" panose="020B0609020204030204" pitchFamily="49" charset="0"/>
              </a:rPr>
              <a:t>AS</a:t>
            </a:r>
            <a:r>
              <a:rPr lang="en-US" sz="1600" dirty="0">
                <a:solidFill>
                  <a:srgbClr val="D4D4D4"/>
                </a:solidFill>
                <a:latin typeface="Consolas" panose="020B0609020204030204" pitchFamily="49" charset="0"/>
              </a:rPr>
              <a:t> production</a:t>
            </a:r>
          </a:p>
          <a:p>
            <a:r>
              <a:rPr lang="en-US" sz="1600" dirty="0">
                <a:solidFill>
                  <a:srgbClr val="569CD6"/>
                </a:solidFill>
                <a:latin typeface="Consolas" panose="020B0609020204030204" pitchFamily="49" charset="0"/>
              </a:rPr>
              <a:t>WORKDIR</a:t>
            </a:r>
            <a:r>
              <a:rPr lang="en-US" sz="1600" dirty="0">
                <a:solidFill>
                  <a:srgbClr val="D4D4D4"/>
                </a:solidFill>
                <a:latin typeface="Consolas" panose="020B0609020204030204" pitchFamily="49" charset="0"/>
              </a:rPr>
              <a:t> /app</a:t>
            </a:r>
          </a:p>
          <a:p>
            <a:r>
              <a:rPr lang="en-US" sz="1600" dirty="0">
                <a:solidFill>
                  <a:srgbClr val="569CD6"/>
                </a:solidFill>
                <a:latin typeface="Consolas" panose="020B0609020204030204" pitchFamily="49" charset="0"/>
              </a:rPr>
              <a:t>COPY</a:t>
            </a:r>
            <a:r>
              <a:rPr lang="en-US" sz="1600" dirty="0">
                <a:solidFill>
                  <a:srgbClr val="D4D4D4"/>
                </a:solidFill>
                <a:latin typeface="Consolas" panose="020B0609020204030204" pitchFamily="49" charset="0"/>
              </a:rPr>
              <a:t> --from=publish /app .</a:t>
            </a:r>
          </a:p>
          <a:p>
            <a:r>
              <a:rPr lang="en-US" sz="1600" dirty="0">
                <a:solidFill>
                  <a:srgbClr val="569CD6"/>
                </a:solidFill>
                <a:latin typeface="Consolas" panose="020B0609020204030204" pitchFamily="49" charset="0"/>
              </a:rPr>
              <a:t>ENTRYPOINT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"dotnet"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"Web.dll"</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
        <p:nvSpPr>
          <p:cNvPr id="51" name="Rectangle 50">
            <a:extLst>
              <a:ext uri="{FF2B5EF4-FFF2-40B4-BE49-F238E27FC236}">
                <a16:creationId xmlns:a16="http://schemas.microsoft.com/office/drawing/2014/main" id="{BD21C4ED-77D6-48DB-B6AA-5D2A9260F4A3}"/>
              </a:ext>
            </a:extLst>
          </p:cNvPr>
          <p:cNvSpPr/>
          <p:nvPr/>
        </p:nvSpPr>
        <p:spPr>
          <a:xfrm>
            <a:off x="74415" y="5160173"/>
            <a:ext cx="6096000" cy="907171"/>
          </a:xfrm>
          <a:prstGeom prst="rect">
            <a:avLst/>
          </a:prstGeom>
        </p:spPr>
        <p:txBody>
          <a:bodyPr>
            <a:spAutoFit/>
          </a:bodyPr>
          <a:lstStyle/>
          <a:p>
            <a:r>
              <a:rPr lang="en-US" dirty="0">
                <a:hlinkClick r:id="rId7"/>
              </a:rPr>
              <a:t>Functional Testing w/Helm &amp; Kubernetes</a:t>
            </a:r>
            <a:endParaRPr lang="en-US" dirty="0"/>
          </a:p>
          <a:p>
            <a:r>
              <a:rPr lang="en-US" dirty="0"/>
              <a:t>	- Dan Garfield </a:t>
            </a:r>
            <a:br>
              <a:rPr lang="en-US" dirty="0"/>
            </a:br>
            <a:r>
              <a:rPr lang="en-US" dirty="0"/>
              <a:t>	   Codefresh.io</a:t>
            </a:r>
          </a:p>
        </p:txBody>
      </p:sp>
      <p:pic>
        <p:nvPicPr>
          <p:cNvPr id="53" name="Picture 6" descr="Brigade">
            <a:extLst>
              <a:ext uri="{FF2B5EF4-FFF2-40B4-BE49-F238E27FC236}">
                <a16:creationId xmlns:a16="http://schemas.microsoft.com/office/drawing/2014/main" id="{0CE556DB-EA2D-442B-BC4F-416AC7C08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7725" y="5158299"/>
            <a:ext cx="937816" cy="57069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ngeor.files.wordpress.com/2017/11/helm-small.png">
            <a:extLst>
              <a:ext uri="{FF2B5EF4-FFF2-40B4-BE49-F238E27FC236}">
                <a16:creationId xmlns:a16="http://schemas.microsoft.com/office/drawing/2014/main" id="{9855E040-77D6-438B-AEAD-01955F36D91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5293884" y="4348203"/>
            <a:ext cx="707160" cy="733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698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2"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par>
                                <p:cTn id="32" presetID="42" presetClass="path" presetSubtype="0" accel="50000" decel="50000" fill="hold" grpId="0" nodeType="withEffect">
                                  <p:stCondLst>
                                    <p:cond delay="0"/>
                                  </p:stCondLst>
                                  <p:childTnLst>
                                    <p:animMotion origin="layout" path="M 3.33333E-6 4.81481E-6 L 0.22643 -0.01644 " pathEditMode="relative" rAng="0" ptsTypes="AA">
                                      <p:cBhvr>
                                        <p:cTn id="33" dur="2000" fill="hold"/>
                                        <p:tgtEl>
                                          <p:spTgt spid="52"/>
                                        </p:tgtEl>
                                        <p:attrNameLst>
                                          <p:attrName>ppt_x</p:attrName>
                                          <p:attrName>ppt_y</p:attrName>
                                        </p:attrNameLst>
                                      </p:cBhvr>
                                      <p:rCtr x="11315" y="-833"/>
                                    </p:animMotion>
                                  </p:childTnLst>
                                </p:cTn>
                              </p:par>
                              <p:par>
                                <p:cTn id="34" presetID="1" presetClass="entr" presetSubtype="0" fill="hold" grpId="2" nodeType="withEffect">
                                  <p:stCondLst>
                                    <p:cond delay="900"/>
                                  </p:stCondLst>
                                  <p:childTnLst>
                                    <p:set>
                                      <p:cBhvr>
                                        <p:cTn id="35" dur="1" fill="hold">
                                          <p:stCondLst>
                                            <p:cond delay="0"/>
                                          </p:stCondLst>
                                        </p:cTn>
                                        <p:tgtEl>
                                          <p:spTgt spid="15"/>
                                        </p:tgtEl>
                                        <p:attrNameLst>
                                          <p:attrName>style.visibility</p:attrName>
                                        </p:attrNameLst>
                                      </p:cBhvr>
                                      <p:to>
                                        <p:strVal val="visible"/>
                                      </p:to>
                                    </p:set>
                                  </p:childTnLst>
                                </p:cTn>
                              </p:par>
                              <p:par>
                                <p:cTn id="36" presetID="42" presetClass="path" presetSubtype="0" accel="50000" decel="50000" fill="hold" grpId="0" nodeType="withEffect">
                                  <p:stCondLst>
                                    <p:cond delay="900"/>
                                  </p:stCondLst>
                                  <p:childTnLst>
                                    <p:animMotion origin="layout" path="M 3.54167E-6 4.81481E-6 L 0.22656 -0.01644 " pathEditMode="relative" rAng="0" ptsTypes="AA">
                                      <p:cBhvr>
                                        <p:cTn id="37" dur="2000" fill="hold"/>
                                        <p:tgtEl>
                                          <p:spTgt spid="15"/>
                                        </p:tgtEl>
                                        <p:attrNameLst>
                                          <p:attrName>ppt_x</p:attrName>
                                          <p:attrName>ppt_y</p:attrName>
                                        </p:attrNameLst>
                                      </p:cBhvr>
                                      <p:rCtr x="11354" y="-833"/>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500"/>
                            </p:stCondLst>
                            <p:childTnLst>
                              <p:par>
                                <p:cTn id="47" presetID="42" presetClass="path" presetSubtype="0" accel="50000" decel="50000" fill="hold" grpId="1" nodeType="afterEffect">
                                  <p:stCondLst>
                                    <p:cond delay="0"/>
                                  </p:stCondLst>
                                  <p:childTnLst>
                                    <p:animMotion origin="layout" path="M 0.22644 -0.01644 L 0.22942 0.24282 " pathEditMode="relative" rAng="0" ptsTypes="AA">
                                      <p:cBhvr>
                                        <p:cTn id="48" dur="2000" fill="hold"/>
                                        <p:tgtEl>
                                          <p:spTgt spid="52"/>
                                        </p:tgtEl>
                                        <p:attrNameLst>
                                          <p:attrName>ppt_x</p:attrName>
                                          <p:attrName>ppt_y</p:attrName>
                                        </p:attrNameLst>
                                      </p:cBhvr>
                                      <p:rCtr x="221" y="12940"/>
                                    </p:animMotion>
                                  </p:childTnLst>
                                </p:cTn>
                              </p:par>
                              <p:par>
                                <p:cTn id="49" presetID="10" presetClass="entr" presetSubtype="0" fill="hold" nodeType="withEffect">
                                  <p:stCondLst>
                                    <p:cond delay="150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42" presetClass="path" presetSubtype="0" accel="50000" decel="50000" fill="hold" grpId="1" nodeType="withEffect">
                                  <p:stCondLst>
                                    <p:cond delay="700"/>
                                  </p:stCondLst>
                                  <p:childTnLst>
                                    <p:animMotion origin="layout" path="M 0.22656 -0.01644 L 0.28841 0.24305 " pathEditMode="relative" rAng="0" ptsTypes="AA">
                                      <p:cBhvr>
                                        <p:cTn id="53" dur="2000" fill="hold"/>
                                        <p:tgtEl>
                                          <p:spTgt spid="15"/>
                                        </p:tgtEl>
                                        <p:attrNameLst>
                                          <p:attrName>ppt_x</p:attrName>
                                          <p:attrName>ppt_y</p:attrName>
                                        </p:attrNameLst>
                                      </p:cBhvr>
                                      <p:rCtr x="3034" y="12940"/>
                                    </p:animMotion>
                                  </p:childTnLst>
                                </p:cTn>
                              </p:par>
                              <p:par>
                                <p:cTn id="54" presetID="10" presetClass="entr" presetSubtype="0" fill="hold" nodeType="withEffect">
                                  <p:stCondLst>
                                    <p:cond delay="225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2" grpId="0" animBg="1"/>
      <p:bldP spid="52" grpId="1" animBg="1"/>
      <p:bldP spid="52" grpId="2" animBg="1"/>
      <p:bldP spid="8" grpId="0" animBg="1"/>
      <p:bldP spid="15" grpId="0" animBg="1"/>
      <p:bldP spid="15" grpId="1" animBg="1"/>
      <p:bldP spid="15" grpId="2" animBg="1"/>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CE9D9-9B3B-49D8-A4B0-104186796665}"/>
              </a:ext>
            </a:extLst>
          </p:cNvPr>
          <p:cNvSpPr>
            <a:spLocks noGrp="1"/>
          </p:cNvSpPr>
          <p:nvPr>
            <p:ph type="title"/>
          </p:nvPr>
        </p:nvSpPr>
        <p:spPr/>
        <p:txBody>
          <a:bodyPr/>
          <a:lstStyle/>
          <a:p>
            <a:r>
              <a:rPr lang="en-US" dirty="0"/>
              <a:t>Run</a:t>
            </a:r>
          </a:p>
        </p:txBody>
      </p:sp>
    </p:spTree>
    <p:extLst>
      <p:ext uri="{BB962C8B-B14F-4D97-AF65-F5344CB8AC3E}">
        <p14:creationId xmlns:p14="http://schemas.microsoft.com/office/powerpoint/2010/main" val="296103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dirty="0"/>
              <a:t>Deploying &amp; Managing “</a:t>
            </a:r>
            <a:r>
              <a:rPr lang="en-US" i="1" dirty="0"/>
              <a:t>Unreliable” </a:t>
            </a:r>
            <a:r>
              <a:rPr lang="en-US" dirty="0"/>
              <a:t>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240023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538883"/>
          </a:xfrm>
        </p:spPr>
        <p:txBody>
          <a:bodyPr/>
          <a:lstStyle/>
          <a:p>
            <a:r>
              <a:rPr lang="en-US"/>
              <a:t>Helm Charts</a:t>
            </a:r>
          </a:p>
          <a:p>
            <a:pPr lvl="1"/>
            <a:r>
              <a:rPr lang="en-US"/>
              <a:t>Kubernetes application deployment declaration</a:t>
            </a:r>
          </a:p>
          <a:p>
            <a:pPr lvl="1"/>
            <a:r>
              <a:rPr lang="en-US"/>
              <a:t>A set of “files” that describe the intent of what you want deployed</a:t>
            </a:r>
          </a:p>
          <a:p>
            <a:pPr marL="228600" lvl="1" indent="0">
              <a:buNone/>
            </a:pPr>
            <a:endParaRPr lang="en-US"/>
          </a:p>
        </p:txBody>
      </p:sp>
      <p:pic>
        <p:nvPicPr>
          <p:cNvPr id="5" name="Picture 2" descr="https://ngeor.files.wordpress.com/2017/11/helm-small.png">
            <a:extLst>
              <a:ext uri="{FF2B5EF4-FFF2-40B4-BE49-F238E27FC236}">
                <a16:creationId xmlns:a16="http://schemas.microsoft.com/office/drawing/2014/main" id="{346B0552-E198-4D27-9597-011815F83934}"/>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070230" y="569537"/>
            <a:ext cx="2315362" cy="2400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F40D62-4625-4CA9-961D-A55BDC2921D7}"/>
              </a:ext>
            </a:extLst>
          </p:cNvPr>
          <p:cNvSpPr/>
          <p:nvPr/>
        </p:nvSpPr>
        <p:spPr>
          <a:xfrm>
            <a:off x="254000" y="3965525"/>
            <a:ext cx="4695371" cy="2536848"/>
          </a:xfrm>
          <a:prstGeom prst="rect">
            <a:avLst/>
          </a:prstGeom>
        </p:spPr>
        <p:txBody>
          <a:bodyPr wrap="square">
            <a:spAutoFit/>
          </a:bodyPr>
          <a:lstStyle/>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Chart.yaml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Values.yaml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\templates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webapp.yaml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quotesapi.yaml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secrets.yaml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_</a:t>
            </a:r>
            <a:r>
              <a:rPr lang="en-US" err="1">
                <a:latin typeface="Courier New" panose="02070309020205020404" pitchFamily="49" charset="0"/>
                <a:cs typeface="Courier New" panose="02070309020205020404" pitchFamily="49" charset="0"/>
              </a:rPr>
              <a:t>helpers.tpl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\charts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nginx-ingress-0.12.0.tgz</a:t>
            </a:r>
          </a:p>
        </p:txBody>
      </p:sp>
      <p:sp>
        <p:nvSpPr>
          <p:cNvPr id="7" name="Speech Bubble: Rectangle with Corners Rounded 6">
            <a:extLst>
              <a:ext uri="{FF2B5EF4-FFF2-40B4-BE49-F238E27FC236}">
                <a16:creationId xmlns:a16="http://schemas.microsoft.com/office/drawing/2014/main" id="{241EBE1B-7A33-4496-A51B-31F2D95AE8CC}"/>
              </a:ext>
            </a:extLst>
          </p:cNvPr>
          <p:cNvSpPr/>
          <p:nvPr/>
        </p:nvSpPr>
        <p:spPr bwMode="auto">
          <a:xfrm>
            <a:off x="172446" y="2861289"/>
            <a:ext cx="2282504" cy="649616"/>
          </a:xfrm>
          <a:prstGeom prst="wedgeRoundRectCallout">
            <a:avLst>
              <a:gd name="adj1" fmla="val -17293"/>
              <a:gd name="adj2" fmla="val 133668"/>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Name &amp; Version</a:t>
            </a:r>
          </a:p>
        </p:txBody>
      </p:sp>
      <p:sp>
        <p:nvSpPr>
          <p:cNvPr id="8" name="Speech Bubble: Rectangle with Corners Rounded 7">
            <a:extLst>
              <a:ext uri="{FF2B5EF4-FFF2-40B4-BE49-F238E27FC236}">
                <a16:creationId xmlns:a16="http://schemas.microsoft.com/office/drawing/2014/main" id="{87077FFF-9201-4A1C-A16E-56D52265F317}"/>
              </a:ext>
            </a:extLst>
          </p:cNvPr>
          <p:cNvSpPr/>
          <p:nvPr/>
        </p:nvSpPr>
        <p:spPr bwMode="auto">
          <a:xfrm>
            <a:off x="4241073" y="3429000"/>
            <a:ext cx="7043783" cy="1213975"/>
          </a:xfrm>
          <a:prstGeom prst="wedgeRoundRectCallout">
            <a:avLst>
              <a:gd name="adj1" fmla="val -66710"/>
              <a:gd name="adj2" fmla="val 66004"/>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Collection of expandable Go templates, used to generate a Kubernetes Deployment file </a:t>
            </a:r>
            <a:r>
              <a:rPr lang="en-US" sz="2000" baseline="30000">
                <a:gradFill>
                  <a:gsLst>
                    <a:gs pos="0">
                      <a:srgbClr val="FFFFFF"/>
                    </a:gs>
                    <a:gs pos="100000">
                      <a:srgbClr val="FFFFFF"/>
                    </a:gs>
                  </a:gsLst>
                  <a:lin ang="5400000" scaled="0"/>
                </a:gradFill>
                <a:ea typeface="Segoe UI" pitchFamily="34" charset="0"/>
                <a:cs typeface="Segoe UI" pitchFamily="34" charset="0"/>
              </a:rPr>
              <a:t>(Similar to T4)</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Solves dynamic values used for each deployment</a:t>
            </a:r>
          </a:p>
        </p:txBody>
      </p:sp>
      <p:sp>
        <p:nvSpPr>
          <p:cNvPr id="9" name="Speech Bubble: Rectangle with Corners Rounded 8">
            <a:extLst>
              <a:ext uri="{FF2B5EF4-FFF2-40B4-BE49-F238E27FC236}">
                <a16:creationId xmlns:a16="http://schemas.microsoft.com/office/drawing/2014/main" id="{0AA2A899-5BB5-49D3-9CC9-BA8F049034B4}"/>
              </a:ext>
            </a:extLst>
          </p:cNvPr>
          <p:cNvSpPr/>
          <p:nvPr/>
        </p:nvSpPr>
        <p:spPr bwMode="auto">
          <a:xfrm>
            <a:off x="4153987" y="4827712"/>
            <a:ext cx="7043783" cy="609155"/>
          </a:xfrm>
          <a:prstGeom prst="wedgeRoundRectCallout">
            <a:avLst>
              <a:gd name="adj1" fmla="val -67844"/>
              <a:gd name="adj2" fmla="val 62255"/>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Custom template, for not-yet-known standards</a:t>
            </a:r>
          </a:p>
        </p:txBody>
      </p:sp>
      <p:sp>
        <p:nvSpPr>
          <p:cNvPr id="10" name="Speech Bubble: Rectangle with Corners Rounded 9">
            <a:extLst>
              <a:ext uri="{FF2B5EF4-FFF2-40B4-BE49-F238E27FC236}">
                <a16:creationId xmlns:a16="http://schemas.microsoft.com/office/drawing/2014/main" id="{9D49C14D-0B00-4529-B09B-978B4B797AF3}"/>
              </a:ext>
            </a:extLst>
          </p:cNvPr>
          <p:cNvSpPr/>
          <p:nvPr/>
        </p:nvSpPr>
        <p:spPr bwMode="auto">
          <a:xfrm>
            <a:off x="4807130" y="5619728"/>
            <a:ext cx="4866641" cy="1012891"/>
          </a:xfrm>
          <a:prstGeom prst="wedgeRoundRectCallout">
            <a:avLst>
              <a:gd name="adj1" fmla="val -57335"/>
              <a:gd name="adj2" fmla="val 8627"/>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 complete chart for an existing thing</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RabbitMQ, NGINX, Jenkins</a:t>
            </a:r>
          </a:p>
        </p:txBody>
      </p:sp>
      <p:sp>
        <p:nvSpPr>
          <p:cNvPr id="11" name="Speech Bubble: Rectangle with Corners Rounded 10">
            <a:extLst>
              <a:ext uri="{FF2B5EF4-FFF2-40B4-BE49-F238E27FC236}">
                <a16:creationId xmlns:a16="http://schemas.microsoft.com/office/drawing/2014/main" id="{A8E92218-64F0-46B7-A67B-4562534144C1}"/>
              </a:ext>
            </a:extLst>
          </p:cNvPr>
          <p:cNvSpPr/>
          <p:nvPr/>
        </p:nvSpPr>
        <p:spPr bwMode="auto">
          <a:xfrm>
            <a:off x="2676141" y="2673099"/>
            <a:ext cx="5415573" cy="649616"/>
          </a:xfrm>
          <a:prstGeom prst="wedgeRoundRectCallout">
            <a:avLst>
              <a:gd name="adj1" fmla="val -62442"/>
              <a:gd name="adj2" fmla="val 206281"/>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Values to fill in for incremental deployments</a:t>
            </a:r>
          </a:p>
        </p:txBody>
      </p:sp>
    </p:spTree>
    <p:extLst>
      <p:ext uri="{BB962C8B-B14F-4D97-AF65-F5344CB8AC3E}">
        <p14:creationId xmlns:p14="http://schemas.microsoft.com/office/powerpoint/2010/main" val="75740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A722D-C915-4566-974B-F637EAE04D72}"/>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F8C2AAA-4957-40F5-95FB-5616CE5EC6B2}"/>
              </a:ext>
            </a:extLst>
          </p:cNvPr>
          <p:cNvSpPr>
            <a:spLocks noGrp="1"/>
          </p:cNvSpPr>
          <p:nvPr>
            <p:ph type="body" sz="quarter" idx="10"/>
          </p:nvPr>
        </p:nvSpPr>
        <p:spPr>
          <a:xfrm>
            <a:off x="586390" y="1434370"/>
            <a:ext cx="11018520" cy="4062651"/>
          </a:xfrm>
        </p:spPr>
        <p:txBody>
          <a:bodyPr/>
          <a:lstStyle/>
          <a:p>
            <a:r>
              <a:rPr lang="en-US" sz="2400"/>
              <a:t>Containers are a way to wrap up an application into its own isolated box. This isolation empowers Developers and IT Operations to collaborate effectively as they have clear boundaries of configuration and execution. Come learn how adopting a container workflow and lifecycle management empowers change and stability from the first release. As a developer, you’ll see testing your build pipeline, before you commit your code and how the build pipeline is used for OS &amp; Framework patching during and after active development. Come see how containers are a paradigm shift to a modern DevOps workflow, that will take some change, but empowers your company to new levels of collaboration. Also learn how to use Azure Container Registry (ACR) build to simplify container development and building by easily storing and managing container images for Azure deployments in a central registry</a:t>
            </a:r>
          </a:p>
        </p:txBody>
      </p:sp>
    </p:spTree>
    <p:extLst>
      <p:ext uri="{BB962C8B-B14F-4D97-AF65-F5344CB8AC3E}">
        <p14:creationId xmlns:p14="http://schemas.microsoft.com/office/powerpoint/2010/main" val="16444975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15D465-B6D5-4A80-A9F7-C951063AC337}"/>
              </a:ext>
            </a:extLst>
          </p:cNvPr>
          <p:cNvSpPr>
            <a:spLocks noGrp="1"/>
          </p:cNvSpPr>
          <p:nvPr>
            <p:ph type="title"/>
          </p:nvPr>
        </p:nvSpPr>
        <p:spPr/>
        <p:txBody>
          <a:bodyPr/>
          <a:lstStyle/>
          <a:p>
            <a:r>
              <a:rPr lang="en-US"/>
              <a:t>Helm – what are the controls you need to know?</a:t>
            </a:r>
          </a:p>
        </p:txBody>
      </p:sp>
      <p:sp>
        <p:nvSpPr>
          <p:cNvPr id="5" name="Text Placeholder 4">
            <a:extLst>
              <a:ext uri="{FF2B5EF4-FFF2-40B4-BE49-F238E27FC236}">
                <a16:creationId xmlns:a16="http://schemas.microsoft.com/office/drawing/2014/main" id="{C20504E7-32F6-477E-9544-C2337C74DBFC}"/>
              </a:ext>
            </a:extLst>
          </p:cNvPr>
          <p:cNvSpPr>
            <a:spLocks noGrp="1"/>
          </p:cNvSpPr>
          <p:nvPr>
            <p:ph type="body" sz="quarter" idx="10"/>
          </p:nvPr>
        </p:nvSpPr>
        <p:spPr>
          <a:xfrm>
            <a:off x="592921" y="1447432"/>
            <a:ext cx="11018520" cy="3533275"/>
          </a:xfrm>
        </p:spPr>
        <p:txBody>
          <a:bodyPr/>
          <a:lstStyle/>
          <a:p>
            <a:r>
              <a:rPr lang="en-US" dirty="0"/>
              <a:t>Initial Deployment</a:t>
            </a:r>
            <a:endParaRPr lang="en-US" b="1" dirty="0">
              <a:latin typeface="Consolas" panose="020B0609020204030204" pitchFamily="49" charset="0"/>
            </a:endParaRPr>
          </a:p>
          <a:p>
            <a:r>
              <a:rPr lang="en-US" b="1" dirty="0">
                <a:latin typeface="Consolas" panose="020B0609020204030204" pitchFamily="49" charset="0"/>
              </a:rPr>
              <a:t>	helm install [directory] –n [</a:t>
            </a:r>
            <a:r>
              <a:rPr lang="en-US" b="1" dirty="0" err="1">
                <a:latin typeface="Consolas" panose="020B0609020204030204" pitchFamily="49" charset="0"/>
              </a:rPr>
              <a:t>instanceName</a:t>
            </a:r>
            <a:r>
              <a:rPr lang="en-US" b="1" dirty="0">
                <a:latin typeface="Consolas" panose="020B0609020204030204" pitchFamily="49" charset="0"/>
              </a:rPr>
              <a:t>]</a:t>
            </a:r>
          </a:p>
          <a:p>
            <a:r>
              <a:rPr lang="en-US" dirty="0"/>
              <a:t>Upgrading an existing deployment</a:t>
            </a:r>
            <a:endParaRPr lang="en-US" b="1" dirty="0">
              <a:latin typeface="Consolas" panose="020B0609020204030204" pitchFamily="49" charset="0"/>
            </a:endParaRPr>
          </a:p>
          <a:p>
            <a:r>
              <a:rPr lang="en-US" b="1" dirty="0">
                <a:latin typeface="Consolas" panose="020B0609020204030204" pitchFamily="49" charset="0"/>
              </a:rPr>
              <a:t>	helm upgrade </a:t>
            </a:r>
            <a:r>
              <a:rPr lang="en-US" sz="2400" b="1" dirty="0">
                <a:latin typeface="Consolas" panose="020B0609020204030204" pitchFamily="49" charset="0"/>
              </a:rPr>
              <a:t>[</a:t>
            </a:r>
            <a:r>
              <a:rPr lang="en-US" sz="2400" b="1" dirty="0" err="1">
                <a:latin typeface="Consolas" panose="020B0609020204030204" pitchFamily="49" charset="0"/>
              </a:rPr>
              <a:t>instanceName</a:t>
            </a:r>
            <a:r>
              <a:rPr lang="en-US" sz="2400" b="1" dirty="0">
                <a:latin typeface="Consolas" panose="020B0609020204030204" pitchFamily="49" charset="0"/>
              </a:rPr>
              <a:t>] [</a:t>
            </a:r>
            <a:r>
              <a:rPr lang="en-US" sz="2400" b="1" dirty="0" err="1">
                <a:latin typeface="Consolas" panose="020B0609020204030204" pitchFamily="49" charset="0"/>
              </a:rPr>
              <a:t>updatedContentDirectory</a:t>
            </a:r>
            <a:r>
              <a:rPr lang="en-US" sz="2400" b="1" dirty="0">
                <a:latin typeface="Consolas" panose="020B0609020204030204" pitchFamily="49" charset="0"/>
              </a:rPr>
              <a:t>]</a:t>
            </a:r>
            <a:endParaRPr lang="en-US" b="1" dirty="0">
              <a:latin typeface="Consolas" panose="020B0609020204030204" pitchFamily="49" charset="0"/>
            </a:endParaRPr>
          </a:p>
          <a:p>
            <a:r>
              <a:rPr lang="en-US" b="1" dirty="0">
                <a:latin typeface="Consolas" panose="020B0609020204030204" pitchFamily="49" charset="0"/>
              </a:rPr>
              <a:t>	helm upgrade demo42-int .</a:t>
            </a:r>
          </a:p>
          <a:p>
            <a:r>
              <a:rPr lang="en-US" b="1" dirty="0">
                <a:latin typeface="Consolas" panose="020B0609020204030204" pitchFamily="49" charset="0"/>
              </a:rPr>
              <a:t>		--reuse-values \</a:t>
            </a:r>
          </a:p>
          <a:p>
            <a:r>
              <a:rPr lang="en-US" b="1" dirty="0">
                <a:latin typeface="Consolas" panose="020B0609020204030204" pitchFamily="49" charset="0"/>
              </a:rPr>
              <a:t>		--set [name]=value</a:t>
            </a:r>
          </a:p>
        </p:txBody>
      </p:sp>
    </p:spTree>
    <p:extLst>
      <p:ext uri="{BB962C8B-B14F-4D97-AF65-F5344CB8AC3E}">
        <p14:creationId xmlns:p14="http://schemas.microsoft.com/office/powerpoint/2010/main" val="33953131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CE9D9-9B3B-49D8-A4B0-104186796665}"/>
              </a:ext>
            </a:extLst>
          </p:cNvPr>
          <p:cNvSpPr>
            <a:spLocks noGrp="1"/>
          </p:cNvSpPr>
          <p:nvPr>
            <p:ph type="title"/>
          </p:nvPr>
        </p:nvSpPr>
        <p:spPr/>
        <p:txBody>
          <a:bodyPr/>
          <a:lstStyle/>
          <a:p>
            <a:r>
              <a:rPr lang="en-US" dirty="0"/>
              <a:t>Patch</a:t>
            </a:r>
          </a:p>
        </p:txBody>
      </p:sp>
    </p:spTree>
    <p:extLst>
      <p:ext uri="{BB962C8B-B14F-4D97-AF65-F5344CB8AC3E}">
        <p14:creationId xmlns:p14="http://schemas.microsoft.com/office/powerpoint/2010/main" val="293793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B577C4F3-926F-4953-BD35-161A1883D71C}"/>
              </a:ext>
            </a:extLst>
          </p:cNvPr>
          <p:cNvGrpSpPr/>
          <p:nvPr/>
        </p:nvGrpSpPr>
        <p:grpSpPr>
          <a:xfrm>
            <a:off x="1123081" y="478812"/>
            <a:ext cx="7513809" cy="3172721"/>
            <a:chOff x="1123081" y="478812"/>
            <a:chExt cx="7513809" cy="6439136"/>
          </a:xfrm>
        </p:grpSpPr>
        <p:cxnSp>
          <p:nvCxnSpPr>
            <p:cNvPr id="130" name="Straight Connector 129">
              <a:extLst>
                <a:ext uri="{FF2B5EF4-FFF2-40B4-BE49-F238E27FC236}">
                  <a16:creationId xmlns:a16="http://schemas.microsoft.com/office/drawing/2014/main" id="{5DDF36BC-D0BD-4E12-93E7-6B5976625CB9}"/>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31" name="Straight Connector 130">
              <a:extLst>
                <a:ext uri="{FF2B5EF4-FFF2-40B4-BE49-F238E27FC236}">
                  <a16:creationId xmlns:a16="http://schemas.microsoft.com/office/drawing/2014/main" id="{0364FF8C-45EF-4030-B074-395B04E64155}"/>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32" name="Straight Connector 131">
              <a:extLst>
                <a:ext uri="{FF2B5EF4-FFF2-40B4-BE49-F238E27FC236}">
                  <a16:creationId xmlns:a16="http://schemas.microsoft.com/office/drawing/2014/main" id="{BBBD0EC1-ACAA-4044-B8FF-2EAC6560FC7A}"/>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33" name="Straight Connector 132">
              <a:extLst>
                <a:ext uri="{FF2B5EF4-FFF2-40B4-BE49-F238E27FC236}">
                  <a16:creationId xmlns:a16="http://schemas.microsoft.com/office/drawing/2014/main" id="{DBFB9F16-000B-4B47-87E4-E04BFBB1ADB0}"/>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3"/>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dirty="0">
                <a:solidFill>
                  <a:sysClr val="windowText" lastClr="000000"/>
                </a:soli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1"/>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1"/>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1"/>
          <a:stretch>
            <a:fillRect/>
          </a:stretch>
        </p:blipFill>
        <p:spPr>
          <a:xfrm>
            <a:off x="4083917" y="1006354"/>
            <a:ext cx="111996" cy="111996"/>
          </a:xfrm>
          <a:prstGeom prst="rect">
            <a:avLst/>
          </a:prstGeom>
        </p:spPr>
      </p:pic>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FROM</a:t>
            </a:r>
            <a:r>
              <a:rPr lang="en-US" sz="1200" dirty="0">
                <a:solidFill>
                  <a:srgbClr val="D4D4D4"/>
                </a:solidFill>
                <a:latin typeface="Consolas" panose="020B0609020204030204" pitchFamily="49" charset="0"/>
              </a:rPr>
              <a:t> jenga.azurecr.io/</a:t>
            </a:r>
            <a:r>
              <a:rPr lang="en-US" sz="1200" dirty="0" err="1">
                <a:solidFill>
                  <a:srgbClr val="D4D4D4"/>
                </a:solidFill>
                <a:latin typeface="Consolas" panose="020B0609020204030204" pitchFamily="49" charset="0"/>
              </a:rPr>
              <a:t>baseimages</a:t>
            </a:r>
            <a:r>
              <a:rPr lang="en-US" sz="1200" dirty="0">
                <a:solidFill>
                  <a:srgbClr val="D4D4D4"/>
                </a:solidFill>
                <a:latin typeface="Consolas" panose="020B0609020204030204" pitchFamily="49" charset="0"/>
              </a:rPr>
              <a:t>/fx:1</a:t>
            </a:r>
          </a:p>
          <a:p>
            <a:r>
              <a:rPr lang="en-US" sz="1200" dirty="0">
                <a:solidFill>
                  <a:srgbClr val="569CD6"/>
                </a:solidFill>
                <a:latin typeface="Consolas" panose="020B0609020204030204" pitchFamily="49" charset="0"/>
              </a:rPr>
              <a:t>COPY</a:t>
            </a:r>
            <a:r>
              <a:rPr lang="en-US" sz="1200" dirty="0">
                <a:solidFill>
                  <a:srgbClr val="D4D4D4"/>
                </a:solidFill>
                <a:latin typeface="Consolas" panose="020B0609020204030204" pitchFamily="49" charset="0"/>
              </a:rPr>
              <a:t> . /output</a:t>
            </a:r>
          </a:p>
          <a:p>
            <a:r>
              <a:rPr lang="en-US" sz="1200" dirty="0">
                <a:solidFill>
                  <a:srgbClr val="569CD6"/>
                </a:solidFill>
                <a:latin typeface="Consolas" panose="020B0609020204030204" pitchFamily="49" charset="0"/>
              </a:rPr>
              <a:t>EXPOSE</a:t>
            </a:r>
            <a:r>
              <a:rPr lang="en-US" sz="1200" dirty="0">
                <a:solidFill>
                  <a:srgbClr val="D4D4D4"/>
                </a:solidFill>
                <a:latin typeface="Consolas" panose="020B0609020204030204" pitchFamily="49" charset="0"/>
              </a:rPr>
              <a:t> 80</a:t>
            </a:r>
          </a:p>
          <a:p>
            <a:r>
              <a:rPr lang="en-US" sz="1200" dirty="0">
                <a:solidFill>
                  <a:srgbClr val="569CD6"/>
                </a:solidFill>
                <a:latin typeface="Consolas" panose="020B0609020204030204" pitchFamily="49" charset="0"/>
              </a:rPr>
              <a:t>ENTRYPOINT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entryPoint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3832777" cy="1200329"/>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az acr build-task create \</a:t>
            </a:r>
          </a:p>
          <a:p>
            <a:r>
              <a:rPr lang="en-US" sz="1200" dirty="0">
                <a:solidFill>
                  <a:srgbClr val="569CD6"/>
                </a:solidFill>
                <a:latin typeface="Consolas" panose="020B0609020204030204" pitchFamily="49" charset="0"/>
              </a:rPr>
              <a:t>	–n </a:t>
            </a:r>
            <a:r>
              <a:rPr lang="en-US" sz="1200" dirty="0">
                <a:solidFill>
                  <a:srgbClr val="CE9178"/>
                </a:solidFill>
                <a:latin typeface="Consolas" panose="020B0609020204030204" pitchFamily="49" charset="0"/>
              </a:rPr>
              <a:t>Web-Build</a:t>
            </a:r>
            <a:r>
              <a:rPr lang="en-US" sz="1200" dirty="0">
                <a:solidFill>
                  <a:srgbClr val="569CD6"/>
                </a:solidFill>
                <a:latin typeface="Consolas" panose="020B0609020204030204" pitchFamily="49" charset="0"/>
              </a:rPr>
              <a:t> \</a:t>
            </a:r>
          </a:p>
          <a:p>
            <a:r>
              <a:rPr lang="en-US" sz="1200" dirty="0">
                <a:solidFill>
                  <a:srgbClr val="569CD6"/>
                </a:solidFill>
                <a:latin typeface="Consolas" panose="020B0609020204030204" pitchFamily="49" charset="0"/>
              </a:rPr>
              <a:t>	–t </a:t>
            </a:r>
            <a:r>
              <a:rPr lang="en-US" sz="1200" dirty="0">
                <a:solidFill>
                  <a:srgbClr val="CE9178"/>
                </a:solidFill>
                <a:latin typeface="Consolas" panose="020B0609020204030204" pitchFamily="49" charset="0"/>
              </a:rPr>
              <a:t>web:${{.Build.ID}}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–c </a:t>
            </a:r>
            <a:r>
              <a:rPr lang="en-US" sz="1200" dirty="0">
                <a:solidFill>
                  <a:srgbClr val="CE9178"/>
                </a:solidFill>
                <a:latin typeface="Consolas" panose="020B0609020204030204" pitchFamily="49" charset="0"/>
              </a:rPr>
              <a:t>github.com/demo42/web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–-git-access-token </a:t>
            </a:r>
            <a:r>
              <a:rPr lang="en-US" sz="1200" dirty="0">
                <a:solidFill>
                  <a:srgbClr val="CE9178"/>
                </a:solidFill>
                <a:latin typeface="Consolas" panose="020B0609020204030204" pitchFamily="49" charset="0"/>
              </a:rPr>
              <a:t>$PAT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CE9178"/>
                </a:solidFill>
                <a:latin typeface="Consolas" panose="020B0609020204030204" pitchFamily="49" charset="0"/>
              </a:rPr>
              <a:t>	</a:t>
            </a:r>
            <a:r>
              <a:rPr lang="en-US" sz="1200" dirty="0">
                <a:solidFill>
                  <a:srgbClr val="569CD6"/>
                </a:solidFill>
                <a:latin typeface="Consolas" panose="020B0609020204030204" pitchFamily="49" charset="0"/>
              </a:rPr>
              <a:t>–r </a:t>
            </a:r>
            <a:r>
              <a:rPr lang="en-US" sz="1200" dirty="0" err="1">
                <a:solidFill>
                  <a:srgbClr val="CE9178"/>
                </a:solidFill>
                <a:latin typeface="Consolas" panose="020B0609020204030204" pitchFamily="49" charset="0"/>
              </a:rPr>
              <a:t>jenga</a:t>
            </a:r>
            <a:endParaRPr lang="en-US" sz="1200" dirty="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3584955" y="2822163"/>
            <a:ext cx="5033540" cy="637176"/>
          </a:xfrm>
          <a:prstGeom prst="wedgeRoundRectCallout">
            <a:avLst>
              <a:gd name="adj1" fmla="val -20622"/>
              <a:gd name="adj2" fmla="val -295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1"/>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189" name="Rectangle 188">
            <a:extLst>
              <a:ext uri="{FF2B5EF4-FFF2-40B4-BE49-F238E27FC236}">
                <a16:creationId xmlns:a16="http://schemas.microsoft.com/office/drawing/2014/main" id="{23AA871A-0A05-4B87-AE11-019DF53CED98}"/>
              </a:ext>
            </a:extLst>
          </p:cNvPr>
          <p:cNvSpPr/>
          <p:nvPr/>
        </p:nvSpPr>
        <p:spPr bwMode="auto">
          <a:xfrm>
            <a:off x="1995829" y="98748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d5ab1fa </a:t>
            </a:r>
          </a:p>
        </p:txBody>
      </p:sp>
    </p:spTree>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9"/>
                                        </p:tgtEl>
                                      </p:cBhvr>
                                    </p:animEffect>
                                    <p:set>
                                      <p:cBhvr>
                                        <p:cTn id="22" dur="1" fill="hold">
                                          <p:stCondLst>
                                            <p:cond delay="499"/>
                                          </p:stCondLst>
                                        </p:cTn>
                                        <p:tgtEl>
                                          <p:spTgt spid="9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left)">
                                      <p:cBhvr>
                                        <p:cTn id="30" dur="500"/>
                                        <p:tgtEl>
                                          <p:spTgt spid="90"/>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fade">
                                      <p:cBhvr>
                                        <p:cTn id="38" dur="500"/>
                                        <p:tgtEl>
                                          <p:spTgt spid="19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42" presetClass="path" presetSubtype="0" accel="50000" decel="50000" fill="hold" nodeType="withEffect">
                                  <p:stCondLst>
                                    <p:cond delay="0"/>
                                  </p:stCondLst>
                                  <p:childTnLst>
                                    <p:animMotion origin="layout" path="M 4.58333E-6 -3.7037E-6 L -0.08959 0.06621 " pathEditMode="relative" rAng="0" ptsTypes="AA">
                                      <p:cBhvr>
                                        <p:cTn id="65" dur="2000" fill="hold"/>
                                        <p:tgtEl>
                                          <p:spTgt spid="125"/>
                                        </p:tgtEl>
                                        <p:attrNameLst>
                                          <p:attrName>ppt_x</p:attrName>
                                          <p:attrName>ppt_y</p:attrName>
                                        </p:attrNameLst>
                                      </p:cBhvr>
                                      <p:rCtr x="-4479" y="3310"/>
                                    </p:animMotion>
                                  </p:childTnLst>
                                </p:cTn>
                              </p:par>
                              <p:par>
                                <p:cTn id="66" presetID="10" presetClass="entr" presetSubtype="0" fill="hold" grpId="0" nodeType="withEffect">
                                  <p:stCondLst>
                                    <p:cond delay="150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500"/>
                                        <p:tgtEl>
                                          <p:spTgt spid="180"/>
                                        </p:tgtEl>
                                      </p:cBhvr>
                                    </p:animEffect>
                                  </p:childTnLst>
                                </p:cTn>
                              </p:par>
                              <p:par>
                                <p:cTn id="69" presetID="10" presetClass="exit" presetSubtype="0" fill="hold" nodeType="withEffect">
                                  <p:stCondLst>
                                    <p:cond delay="1800"/>
                                  </p:stCondLst>
                                  <p:childTnLst>
                                    <p:animEffect transition="out" filter="fade">
                                      <p:cBhvr>
                                        <p:cTn id="70" dur="500"/>
                                        <p:tgtEl>
                                          <p:spTgt spid="125"/>
                                        </p:tgtEl>
                                      </p:cBhvr>
                                    </p:animEffect>
                                    <p:set>
                                      <p:cBhvr>
                                        <p:cTn id="71" dur="1" fill="hold">
                                          <p:stCondLst>
                                            <p:cond delay="499"/>
                                          </p:stCondLst>
                                        </p:cTn>
                                        <p:tgtEl>
                                          <p:spTgt spid="125"/>
                                        </p:tgtEl>
                                        <p:attrNameLst>
                                          <p:attrName>style.visibility</p:attrName>
                                        </p:attrNameLst>
                                      </p:cBhvr>
                                      <p:to>
                                        <p:strVal val="hidden"/>
                                      </p:to>
                                    </p:set>
                                  </p:childTnLst>
                                </p:cTn>
                              </p:par>
                              <p:par>
                                <p:cTn id="72" presetID="42" presetClass="path" presetSubtype="0" accel="50000" decel="50000" fill="hold" grpId="1" nodeType="withEffect">
                                  <p:stCondLst>
                                    <p:cond delay="0"/>
                                  </p:stCondLst>
                                  <p:childTnLst>
                                    <p:animMotion origin="layout" path="M -4.16667E-7 -2.22222E-6 L -0.13789 0.13588 " pathEditMode="relative" rAng="0" ptsTypes="AA">
                                      <p:cBhvr>
                                        <p:cTn id="73" dur="2000" fill="hold"/>
                                        <p:tgtEl>
                                          <p:spTgt spid="126"/>
                                        </p:tgtEl>
                                        <p:attrNameLst>
                                          <p:attrName>ppt_x</p:attrName>
                                          <p:attrName>ppt_y</p:attrName>
                                        </p:attrNameLst>
                                      </p:cBhvr>
                                      <p:rCtr x="-6901" y="6782"/>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28"/>
                                        </p:tgtEl>
                                      </p:cBhvr>
                                    </p:animEffect>
                                    <p:set>
                                      <p:cBhvr>
                                        <p:cTn id="78" dur="1" fill="hold">
                                          <p:stCondLst>
                                            <p:cond delay="499"/>
                                          </p:stCondLst>
                                        </p:cTn>
                                        <p:tgtEl>
                                          <p:spTgt spid="1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up)">
                                      <p:cBhvr>
                                        <p:cTn id="83" dur="500"/>
                                        <p:tgtEl>
                                          <p:spTgt spid="92"/>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ipe(left)">
                                      <p:cBhvr>
                                        <p:cTn id="95" dur="500"/>
                                        <p:tgtEl>
                                          <p:spTgt spid="95"/>
                                        </p:tgtEl>
                                      </p:cBhvr>
                                    </p:animEffect>
                                  </p:childTnLst>
                                </p:cTn>
                              </p:par>
                            </p:childTnLst>
                          </p:cTn>
                        </p:par>
                        <p:par>
                          <p:cTn id="96" fill="hold">
                            <p:stCondLst>
                              <p:cond delay="2000"/>
                            </p:stCondLst>
                            <p:childTnLst>
                              <p:par>
                                <p:cTn id="97" presetID="9" presetClass="exit" presetSubtype="0" fill="hold" nodeType="afterEffect">
                                  <p:stCondLst>
                                    <p:cond delay="400"/>
                                  </p:stCondLst>
                                  <p:childTnLst>
                                    <p:animEffect transition="out" filter="dissolve">
                                      <p:cBhvr>
                                        <p:cTn id="98" dur="500"/>
                                        <p:tgtEl>
                                          <p:spTgt spid="43"/>
                                        </p:tgtEl>
                                      </p:cBhvr>
                                    </p:animEffect>
                                    <p:set>
                                      <p:cBhvr>
                                        <p:cTn id="99" dur="1" fill="hold">
                                          <p:stCondLst>
                                            <p:cond delay="499"/>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fade">
                                      <p:cBhvr>
                                        <p:cTn id="104" dur="500"/>
                                        <p:tgtEl>
                                          <p:spTgt spid="178"/>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childTnLst>
                          </p:cTn>
                        </p:par>
                        <p:par>
                          <p:cTn id="109" fill="hold">
                            <p:stCondLst>
                              <p:cond delay="1000"/>
                            </p:stCondLst>
                            <p:childTnLst>
                              <p:par>
                                <p:cTn id="110" presetID="10" presetClass="entr" presetSubtype="0" fill="hold" grpId="1"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fade">
                                      <p:cBhvr>
                                        <p:cTn id="112" dur="500"/>
                                        <p:tgtEl>
                                          <p:spTgt spid="182"/>
                                        </p:tgtEl>
                                      </p:cBhvr>
                                    </p:animEffect>
                                  </p:childTnLst>
                                </p:cTn>
                              </p:par>
                              <p:par>
                                <p:cTn id="113" presetID="42" presetClass="path" presetSubtype="0" accel="50000" decel="50000" fill="hold" grpId="0" nodeType="withEffect">
                                  <p:stCondLst>
                                    <p:cond delay="0"/>
                                  </p:stCondLst>
                                  <p:childTnLst>
                                    <p:animMotion origin="layout" path="M -2.08333E-6 -2.22222E-6 L 0.39401 0.07894 " pathEditMode="relative" rAng="0" ptsTypes="AA">
                                      <p:cBhvr>
                                        <p:cTn id="114" dur="2000" fill="hold"/>
                                        <p:tgtEl>
                                          <p:spTgt spid="182"/>
                                        </p:tgtEl>
                                        <p:attrNameLst>
                                          <p:attrName>ppt_x</p:attrName>
                                          <p:attrName>ppt_y</p:attrName>
                                        </p:attrNameLst>
                                      </p:cBhvr>
                                      <p:rCtr x="19701" y="3935"/>
                                    </p:animMotion>
                                  </p:childTnLst>
                                </p:cTn>
                              </p:par>
                              <p:par>
                                <p:cTn id="115" presetID="10" presetClass="entr" presetSubtype="0" fill="hold" nodeType="withEffect">
                                  <p:stCondLst>
                                    <p:cond delay="150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fade">
                                      <p:cBhvr>
                                        <p:cTn id="120" dur="500"/>
                                        <p:tgtEl>
                                          <p:spTgt spid="123"/>
                                        </p:tgtEl>
                                      </p:cBhvr>
                                    </p:animEffect>
                                  </p:childTnLst>
                                </p:cTn>
                              </p:par>
                              <p:par>
                                <p:cTn id="121" presetID="42" presetClass="path" presetSubtype="0" accel="50000" decel="50000" fill="hold" grpId="0" nodeType="withEffect">
                                  <p:stCondLst>
                                    <p:cond delay="0"/>
                                  </p:stCondLst>
                                  <p:childTnLst>
                                    <p:animMotion origin="layout" path="M -1.45833E-6 -3.7037E-7 L 0.39531 0.13773 " pathEditMode="relative" rAng="0" ptsTypes="AA">
                                      <p:cBhvr>
                                        <p:cTn id="122" dur="2000" fill="hold"/>
                                        <p:tgtEl>
                                          <p:spTgt spid="123"/>
                                        </p:tgtEl>
                                        <p:attrNameLst>
                                          <p:attrName>ppt_x</p:attrName>
                                          <p:attrName>ppt_y</p:attrName>
                                        </p:attrNameLst>
                                      </p:cBhvr>
                                      <p:rCtr x="19466" y="6968"/>
                                    </p:animMotion>
                                  </p:childTnLst>
                                </p:cTn>
                              </p:par>
                              <p:par>
                                <p:cTn id="123" presetID="10" presetClass="entr" presetSubtype="0" fill="hold" nodeType="withEffect">
                                  <p:stCondLst>
                                    <p:cond delay="150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85"/>
                                        </p:tgtEl>
                                        <p:attrNameLst>
                                          <p:attrName>style.visibility</p:attrName>
                                        </p:attrNameLst>
                                      </p:cBhvr>
                                      <p:to>
                                        <p:strVal val="visible"/>
                                      </p:to>
                                    </p:set>
                                    <p:animEffect transition="in" filter="wipe(left)">
                                      <p:cBhvr>
                                        <p:cTn id="130" dur="1000"/>
                                        <p:tgtEl>
                                          <p:spTgt spid="185"/>
                                        </p:tgtEl>
                                      </p:cBhvr>
                                    </p:animEffect>
                                  </p:childTnLst>
                                </p:cTn>
                              </p:par>
                              <p:par>
                                <p:cTn id="131" presetID="10" presetClass="exit" presetSubtype="0" fill="hold" nodeType="withEffect">
                                  <p:stCondLst>
                                    <p:cond delay="0"/>
                                  </p:stCondLst>
                                  <p:childTnLst>
                                    <p:animEffect transition="out" filter="fade">
                                      <p:cBhvr>
                                        <p:cTn id="132" dur="500"/>
                                        <p:tgtEl>
                                          <p:spTgt spid="179"/>
                                        </p:tgtEl>
                                      </p:cBhvr>
                                    </p:animEffect>
                                    <p:set>
                                      <p:cBhvr>
                                        <p:cTn id="133" dur="1" fill="hold">
                                          <p:stCondLst>
                                            <p:cond delay="499"/>
                                          </p:stCondLst>
                                        </p:cTn>
                                        <p:tgtEl>
                                          <p:spTgt spid="17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0"/>
                                        </p:tgtEl>
                                      </p:cBhvr>
                                    </p:animEffect>
                                    <p:set>
                                      <p:cBhvr>
                                        <p:cTn id="139" dur="1" fill="hold">
                                          <p:stCondLst>
                                            <p:cond delay="499"/>
                                          </p:stCondLst>
                                        </p:cTn>
                                        <p:tgtEl>
                                          <p:spTgt spid="160"/>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182"/>
                                        </p:tgtEl>
                                      </p:cBhvr>
                                    </p:animEffect>
                                    <p:set>
                                      <p:cBhvr>
                                        <p:cTn id="142" dur="1" fill="hold">
                                          <p:stCondLst>
                                            <p:cond delay="499"/>
                                          </p:stCondLst>
                                        </p:cTn>
                                        <p:tgtEl>
                                          <p:spTgt spid="182"/>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123"/>
                                        </p:tgtEl>
                                      </p:cBhvr>
                                    </p:animEffect>
                                    <p:set>
                                      <p:cBhvr>
                                        <p:cTn id="145" dur="1" fill="hold">
                                          <p:stCondLst>
                                            <p:cond delay="499"/>
                                          </p:stCondLst>
                                        </p:cTn>
                                        <p:tgtEl>
                                          <p:spTgt spid="123"/>
                                        </p:tgtEl>
                                        <p:attrNameLst>
                                          <p:attrName>style.visibility</p:attrName>
                                        </p:attrNameLst>
                                      </p:cBhvr>
                                      <p:to>
                                        <p:strVal val="hidden"/>
                                      </p:to>
                                    </p:set>
                                  </p:childTnLst>
                                </p:cTn>
                              </p:par>
                              <p:par>
                                <p:cTn id="146" presetID="10" presetClass="entr" presetSubtype="0" fill="hold" grpId="0" nodeType="withEffect">
                                  <p:stCondLst>
                                    <p:cond delay="60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par>
                          <p:cTn id="149" fill="hold">
                            <p:stCondLst>
                              <p:cond delay="1100"/>
                            </p:stCondLst>
                            <p:childTnLst>
                              <p:par>
                                <p:cTn id="150" presetID="22" presetClass="entr" presetSubtype="1"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up)">
                                      <p:cBhvr>
                                        <p:cTn id="152" dur="500"/>
                                        <p:tgtEl>
                                          <p:spTgt spid="192"/>
                                        </p:tgtEl>
                                      </p:cBhvr>
                                    </p:animEffect>
                                  </p:childTnLst>
                                </p:cTn>
                              </p:par>
                            </p:childTnLst>
                          </p:cTn>
                        </p:par>
                        <p:par>
                          <p:cTn id="153" fill="hold">
                            <p:stCondLst>
                              <p:cond delay="1600"/>
                            </p:stCondLst>
                            <p:childTnLst>
                              <p:par>
                                <p:cTn id="154" presetID="10" presetClass="entr" presetSubtype="0" fill="hold" grpId="1"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fade">
                                      <p:cBhvr>
                                        <p:cTn id="156" dur="500"/>
                                        <p:tgtEl>
                                          <p:spTgt spid="181"/>
                                        </p:tgtEl>
                                      </p:cBhvr>
                                    </p:animEffect>
                                  </p:childTnLst>
                                </p:cTn>
                              </p:par>
                              <p:par>
                                <p:cTn id="157" presetID="42" presetClass="path" presetSubtype="0" accel="50000" decel="50000" fill="hold" grpId="0" nodeType="withEffect">
                                  <p:stCondLst>
                                    <p:cond delay="0"/>
                                  </p:stCondLst>
                                  <p:childTnLst>
                                    <p:animMotion origin="layout" path="M -2.08333E-6 -2.22222E-6 L 0.39558 0.30556 " pathEditMode="relative" rAng="0" ptsTypes="AA">
                                      <p:cBhvr>
                                        <p:cTn id="158" dur="2000" fill="hold"/>
                                        <p:tgtEl>
                                          <p:spTgt spid="181"/>
                                        </p:tgtEl>
                                        <p:attrNameLst>
                                          <p:attrName>ppt_x</p:attrName>
                                          <p:attrName>ppt_y</p:attrName>
                                        </p:attrNameLst>
                                      </p:cBhvr>
                                      <p:rCtr x="19779" y="15278"/>
                                    </p:animMotion>
                                  </p:childTnLst>
                                </p:cTn>
                              </p:par>
                              <p:par>
                                <p:cTn id="159" presetID="10" presetClass="entr" presetSubtype="0" fill="hold" nodeType="withEffect">
                                  <p:stCondLst>
                                    <p:cond delay="170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9" grpId="0"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97" grpId="0" animBg="1"/>
      <p:bldP spid="18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44293802-BB82-4668-B726-AE9137A4781D}"/>
              </a:ext>
            </a:extLst>
          </p:cNvPr>
          <p:cNvGrpSpPr/>
          <p:nvPr/>
        </p:nvGrpSpPr>
        <p:grpSpPr>
          <a:xfrm>
            <a:off x="1123081" y="478812"/>
            <a:ext cx="7513809" cy="3172721"/>
            <a:chOff x="1123081" y="478812"/>
            <a:chExt cx="7513809" cy="6439136"/>
          </a:xfrm>
        </p:grpSpPr>
        <p:cxnSp>
          <p:nvCxnSpPr>
            <p:cNvPr id="142" name="Straight Connector 141">
              <a:extLst>
                <a:ext uri="{FF2B5EF4-FFF2-40B4-BE49-F238E27FC236}">
                  <a16:creationId xmlns:a16="http://schemas.microsoft.com/office/drawing/2014/main" id="{77F48C62-6450-4604-9167-B512A8B1E392}"/>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43" name="Straight Connector 142">
              <a:extLst>
                <a:ext uri="{FF2B5EF4-FFF2-40B4-BE49-F238E27FC236}">
                  <a16:creationId xmlns:a16="http://schemas.microsoft.com/office/drawing/2014/main" id="{5645700E-FB85-475D-87BB-50A0122419BD}"/>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44" name="Straight Connector 143">
              <a:extLst>
                <a:ext uri="{FF2B5EF4-FFF2-40B4-BE49-F238E27FC236}">
                  <a16:creationId xmlns:a16="http://schemas.microsoft.com/office/drawing/2014/main" id="{49E2562A-8D0E-40E0-AB9A-602CF7CB037A}"/>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45" name="Straight Connector 144">
              <a:extLst>
                <a:ext uri="{FF2B5EF4-FFF2-40B4-BE49-F238E27FC236}">
                  <a16:creationId xmlns:a16="http://schemas.microsoft.com/office/drawing/2014/main" id="{AF8778B7-1FEC-4D8F-BD82-6A2086C9B13F}"/>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fx</a:t>
            </a:r>
            <a:r>
              <a:rPr lang="en-US" sz="1600" dirty="0"/>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Build &amp; Unit Tests Succeed,</a:t>
            </a:r>
          </a:p>
          <a:p>
            <a:pPr algn="ctr"/>
            <a:r>
              <a:rPr lang="en-US" sz="1600"/>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wipe(left)">
                                      <p:cBhvr>
                                        <p:cTn id="85" dur="500"/>
                                        <p:tgtEl>
                                          <p:spTgt spid="212"/>
                                        </p:tgtEl>
                                      </p:cBhvr>
                                    </p:animEffect>
                                  </p:childTnLst>
                                </p:cTn>
                              </p:par>
                            </p:childTnLst>
                          </p:cTn>
                        </p:par>
                        <p:par>
                          <p:cTn id="86" fill="hold">
                            <p:stCondLst>
                              <p:cond delay="2000"/>
                            </p:stCondLst>
                            <p:childTnLst>
                              <p:par>
                                <p:cTn id="87" presetID="9" presetClass="exit" presetSubtype="0" fill="hold" nodeType="afterEffect">
                                  <p:stCondLst>
                                    <p:cond delay="400"/>
                                  </p:stCondLst>
                                  <p:childTnLst>
                                    <p:animEffect transition="out" filter="dissolve">
                                      <p:cBhvr>
                                        <p:cTn id="88" dur="500"/>
                                        <p:tgtEl>
                                          <p:spTgt spid="214"/>
                                        </p:tgtEl>
                                      </p:cBhvr>
                                    </p:animEffect>
                                    <p:set>
                                      <p:cBhvr>
                                        <p:cTn id="89" dur="1" fill="hold">
                                          <p:stCondLst>
                                            <p:cond delay="499"/>
                                          </p:stCondLst>
                                        </p:cTn>
                                        <p:tgtEl>
                                          <p:spTgt spid="21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fade">
                                      <p:cBhvr>
                                        <p:cTn id="94" dur="500"/>
                                        <p:tgtEl>
                                          <p:spTgt spid="222"/>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wipe(left)">
                                      <p:cBhvr>
                                        <p:cTn id="98" dur="500"/>
                                        <p:tgtEl>
                                          <p:spTgt spid="223"/>
                                        </p:tgtEl>
                                      </p:cBhvr>
                                    </p:animEffect>
                                  </p:childTnLst>
                                </p:cTn>
                              </p:par>
                            </p:childTnLst>
                          </p:cTn>
                        </p:par>
                        <p:par>
                          <p:cTn id="99" fill="hold">
                            <p:stCondLst>
                              <p:cond delay="1000"/>
                            </p:stCondLst>
                            <p:childTnLst>
                              <p:par>
                                <p:cTn id="100" presetID="10" presetClass="entr" presetSubtype="0" fill="hold" grpId="1"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42" presetClass="path" presetSubtype="0" accel="50000" decel="50000" fill="hold" grpId="0" nodeType="withEffect">
                                  <p:stCondLst>
                                    <p:cond delay="0"/>
                                  </p:stCondLst>
                                  <p:childTnLst>
                                    <p:animMotion origin="layout" path="M -2.08333E-6 2.59259E-6 L 0.39531 0.02477 " pathEditMode="relative" rAng="0" ptsTypes="AA">
                                      <p:cBhvr>
                                        <p:cTn id="104" dur="2000" fill="hold"/>
                                        <p:tgtEl>
                                          <p:spTgt spid="193"/>
                                        </p:tgtEl>
                                        <p:attrNameLst>
                                          <p:attrName>ppt_x</p:attrName>
                                          <p:attrName>ppt_y</p:attrName>
                                        </p:attrNameLst>
                                      </p:cBhvr>
                                      <p:rCtr x="19766" y="1227"/>
                                    </p:animMotion>
                                  </p:childTnLst>
                                </p:cTn>
                              </p:par>
                              <p:par>
                                <p:cTn id="105" presetID="10" presetClass="entr" presetSubtype="0" fill="hold" nodeType="withEffect">
                                  <p:stCondLst>
                                    <p:cond delay="1500"/>
                                  </p:stCondLst>
                                  <p:childTnLst>
                                    <p:set>
                                      <p:cBhvr>
                                        <p:cTn id="106" dur="1" fill="hold">
                                          <p:stCondLst>
                                            <p:cond delay="0"/>
                                          </p:stCondLst>
                                        </p:cTn>
                                        <p:tgtEl>
                                          <p:spTgt spid="322"/>
                                        </p:tgtEl>
                                        <p:attrNameLst>
                                          <p:attrName>style.visibility</p:attrName>
                                        </p:attrNameLst>
                                      </p:cBhvr>
                                      <p:to>
                                        <p:strVal val="visible"/>
                                      </p:to>
                                    </p:set>
                                    <p:animEffect transition="in" filter="fade">
                                      <p:cBhvr>
                                        <p:cTn id="107" dur="500"/>
                                        <p:tgtEl>
                                          <p:spTgt spid="322"/>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89"/>
                                        </p:tgtEl>
                                        <p:attrNameLst>
                                          <p:attrName>style.visibility</p:attrName>
                                        </p:attrNameLst>
                                      </p:cBhvr>
                                      <p:to>
                                        <p:strVal val="visible"/>
                                      </p:to>
                                    </p:set>
                                    <p:animEffect transition="in" filter="fade">
                                      <p:cBhvr>
                                        <p:cTn id="110" dur="500"/>
                                        <p:tgtEl>
                                          <p:spTgt spid="189"/>
                                        </p:tgtEl>
                                      </p:cBhvr>
                                    </p:animEffect>
                                  </p:childTnLst>
                                </p:cTn>
                              </p:par>
                              <p:par>
                                <p:cTn id="111" presetID="42" presetClass="path" presetSubtype="0" accel="50000" decel="50000" fill="hold" grpId="0" nodeType="withEffect">
                                  <p:stCondLst>
                                    <p:cond delay="0"/>
                                  </p:stCondLst>
                                  <p:childTnLst>
                                    <p:animMotion origin="layout" path="M -2.08333E-6 2.59259E-6 L 0.39531 0.08403 " pathEditMode="relative" rAng="0" ptsTypes="AA">
                                      <p:cBhvr>
                                        <p:cTn id="112" dur="2000" fill="hold"/>
                                        <p:tgtEl>
                                          <p:spTgt spid="189"/>
                                        </p:tgtEl>
                                        <p:attrNameLst>
                                          <p:attrName>ppt_x</p:attrName>
                                          <p:attrName>ppt_y</p:attrName>
                                        </p:attrNameLst>
                                      </p:cBhvr>
                                      <p:rCtr x="19766" y="4190"/>
                                    </p:animMotion>
                                  </p:childTnLst>
                                </p:cTn>
                              </p:par>
                              <p:par>
                                <p:cTn id="113" presetID="10" presetClass="entr" presetSubtype="0" fill="hold" nodeType="withEffect">
                                  <p:stCondLst>
                                    <p:cond delay="1500"/>
                                  </p:stCondLst>
                                  <p:childTnLst>
                                    <p:set>
                                      <p:cBhvr>
                                        <p:cTn id="114" dur="1" fill="hold">
                                          <p:stCondLst>
                                            <p:cond delay="0"/>
                                          </p:stCondLst>
                                        </p:cTn>
                                        <p:tgtEl>
                                          <p:spTgt spid="248"/>
                                        </p:tgtEl>
                                        <p:attrNameLst>
                                          <p:attrName>style.visibility</p:attrName>
                                        </p:attrNameLst>
                                      </p:cBhvr>
                                      <p:to>
                                        <p:strVal val="visible"/>
                                      </p:to>
                                    </p:set>
                                    <p:animEffect transition="in" filter="fade">
                                      <p:cBhvr>
                                        <p:cTn id="115" dur="500"/>
                                        <p:tgtEl>
                                          <p:spTgt spid="2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24"/>
                                        </p:tgtEl>
                                        <p:attrNameLst>
                                          <p:attrName>style.visibility</p:attrName>
                                        </p:attrNameLst>
                                      </p:cBhvr>
                                      <p:to>
                                        <p:strVal val="visible"/>
                                      </p:to>
                                    </p:set>
                                    <p:animEffect transition="in" filter="wipe(left)">
                                      <p:cBhvr>
                                        <p:cTn id="120" dur="1000"/>
                                        <p:tgtEl>
                                          <p:spTgt spid="224"/>
                                        </p:tgtEl>
                                      </p:cBhvr>
                                    </p:animEffect>
                                  </p:childTnLst>
                                </p:cTn>
                              </p:par>
                              <p:par>
                                <p:cTn id="121" presetID="10" presetClass="exit" presetSubtype="0" fill="hold"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48"/>
                                        </p:tgtEl>
                                      </p:cBhvr>
                                    </p:animEffect>
                                    <p:set>
                                      <p:cBhvr>
                                        <p:cTn id="126" dur="1" fill="hold">
                                          <p:stCondLst>
                                            <p:cond delay="499"/>
                                          </p:stCondLst>
                                        </p:cTn>
                                        <p:tgtEl>
                                          <p:spTgt spid="248"/>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93"/>
                                        </p:tgtEl>
                                      </p:cBhvr>
                                    </p:animEffect>
                                    <p:set>
                                      <p:cBhvr>
                                        <p:cTn id="129" dur="1" fill="hold">
                                          <p:stCondLst>
                                            <p:cond delay="499"/>
                                          </p:stCondLst>
                                        </p:cTn>
                                        <p:tgtEl>
                                          <p:spTgt spid="193"/>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89"/>
                                        </p:tgtEl>
                                      </p:cBhvr>
                                    </p:animEffect>
                                    <p:set>
                                      <p:cBhvr>
                                        <p:cTn id="132" dur="1" fill="hold">
                                          <p:stCondLst>
                                            <p:cond delay="499"/>
                                          </p:stCondLst>
                                        </p:cTn>
                                        <p:tgtEl>
                                          <p:spTgt spid="18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22"/>
                                        </p:tgtEl>
                                      </p:cBhvr>
                                    </p:animEffect>
                                    <p:set>
                                      <p:cBhvr>
                                        <p:cTn id="135" dur="1" fill="hold">
                                          <p:stCondLst>
                                            <p:cond delay="499"/>
                                          </p:stCondLst>
                                        </p:cTn>
                                        <p:tgtEl>
                                          <p:spTgt spid="322"/>
                                        </p:tgtEl>
                                        <p:attrNameLst>
                                          <p:attrName>style.visibility</p:attrName>
                                        </p:attrNameLst>
                                      </p:cBhvr>
                                      <p:to>
                                        <p:strVal val="hidden"/>
                                      </p:to>
                                    </p:set>
                                  </p:childTnLst>
                                </p:cTn>
                              </p:par>
                              <p:par>
                                <p:cTn id="136" presetID="10" presetClass="entr" presetSubtype="0" fill="hold" grpId="0" nodeType="withEffect">
                                  <p:stCondLst>
                                    <p:cond delay="60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childTnLst>
                          </p:cTn>
                        </p:par>
                        <p:par>
                          <p:cTn id="139" fill="hold">
                            <p:stCondLst>
                              <p:cond delay="1100"/>
                            </p:stCondLst>
                            <p:childTnLst>
                              <p:par>
                                <p:cTn id="140" presetID="22" presetClass="entr" presetSubtype="1" fill="hold" nodeType="afterEffect">
                                  <p:stCondLst>
                                    <p:cond delay="0"/>
                                  </p:stCondLst>
                                  <p:childTnLst>
                                    <p:set>
                                      <p:cBhvr>
                                        <p:cTn id="141" dur="1" fill="hold">
                                          <p:stCondLst>
                                            <p:cond delay="0"/>
                                          </p:stCondLst>
                                        </p:cTn>
                                        <p:tgtEl>
                                          <p:spTgt spid="226"/>
                                        </p:tgtEl>
                                        <p:attrNameLst>
                                          <p:attrName>style.visibility</p:attrName>
                                        </p:attrNameLst>
                                      </p:cBhvr>
                                      <p:to>
                                        <p:strVal val="visible"/>
                                      </p:to>
                                    </p:set>
                                    <p:animEffect transition="in" filter="wipe(up)">
                                      <p:cBhvr>
                                        <p:cTn id="142" dur="500"/>
                                        <p:tgtEl>
                                          <p:spTgt spid="226"/>
                                        </p:tgtEl>
                                      </p:cBhvr>
                                    </p:animEffect>
                                  </p:childTnLst>
                                </p:cTn>
                              </p:par>
                            </p:childTnLst>
                          </p:cTn>
                        </p:par>
                        <p:par>
                          <p:cTn id="143" fill="hold">
                            <p:stCondLst>
                              <p:cond delay="1600"/>
                            </p:stCondLst>
                            <p:childTnLst>
                              <p:par>
                                <p:cTn id="144" presetID="10" presetClass="entr" presetSubtype="0" fill="hold" grpId="1"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fade">
                                      <p:cBhvr>
                                        <p:cTn id="146" dur="500"/>
                                        <p:tgtEl>
                                          <p:spTgt spid="190"/>
                                        </p:tgtEl>
                                      </p:cBhvr>
                                    </p:animEffect>
                                  </p:childTnLst>
                                </p:cTn>
                              </p:par>
                              <p:par>
                                <p:cTn id="147" presetID="42" presetClass="path" presetSubtype="0" accel="50000" decel="50000" fill="hold" grpId="0" nodeType="withEffect">
                                  <p:stCondLst>
                                    <p:cond delay="0"/>
                                  </p:stCondLst>
                                  <p:childTnLst>
                                    <p:animMotion origin="layout" path="M -2.08333E-6 2.59259E-6 L 0.39531 0.25046 " pathEditMode="relative" rAng="0" ptsTypes="AA">
                                      <p:cBhvr>
                                        <p:cTn id="148" dur="2000" fill="hold"/>
                                        <p:tgtEl>
                                          <p:spTgt spid="190"/>
                                        </p:tgtEl>
                                        <p:attrNameLst>
                                          <p:attrName>ppt_x</p:attrName>
                                          <p:attrName>ppt_y</p:attrName>
                                        </p:attrNameLst>
                                      </p:cBhvr>
                                      <p:rCtr x="19766" y="12523"/>
                                    </p:animMotion>
                                  </p:childTnLst>
                                </p:cTn>
                              </p:par>
                              <p:par>
                                <p:cTn id="149" presetID="10" presetClass="entr" presetSubtype="0" fill="hold" nodeType="withEffect">
                                  <p:stCondLst>
                                    <p:cond delay="1700"/>
                                  </p:stCondLst>
                                  <p:childTnLst>
                                    <p:set>
                                      <p:cBhvr>
                                        <p:cTn id="150" dur="1" fill="hold">
                                          <p:stCondLst>
                                            <p:cond delay="0"/>
                                          </p:stCondLst>
                                        </p:cTn>
                                        <p:tgtEl>
                                          <p:spTgt spid="227"/>
                                        </p:tgtEl>
                                        <p:attrNameLst>
                                          <p:attrName>style.visibility</p:attrName>
                                        </p:attrNameLst>
                                      </p:cBhvr>
                                      <p:to>
                                        <p:strVal val="visible"/>
                                      </p:to>
                                    </p:set>
                                    <p:animEffect transition="in" filter="fade">
                                      <p:cBhvr>
                                        <p:cTn id="151"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3"/>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3"/>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3"/>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3"/>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3"/>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3"/>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web:sha@qe</a:t>
            </a:r>
            <a:endParaRPr lang="en-US" sz="900" dirty="0">
              <a:solidFill>
                <a:sysClr val="windowText" lastClr="000000"/>
              </a:solidFill>
              <a:ea typeface="Segoe UI" pitchFamily="34" charset="0"/>
              <a:cs typeface="Segoe UI" pitchFamily="34" charset="0"/>
            </a:endParaRPr>
          </a:p>
        </p:txBody>
      </p: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429" idx="1"/>
          </p:cNvCxnSpPr>
          <p:nvPr/>
        </p:nvCxnSpPr>
        <p:spPr>
          <a:xfrm>
            <a:off x="7233750" y="1836821"/>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3"/>
          <a:stretch>
            <a:fillRect/>
          </a:stretch>
        </p:blipFill>
        <p:spPr>
          <a:xfrm>
            <a:off x="4434426" y="1735139"/>
            <a:ext cx="202491" cy="202491"/>
          </a:xfrm>
          <a:prstGeom prst="rect">
            <a:avLst/>
          </a:prstGeom>
        </p:spPr>
      </p:pic>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3"/>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3"/>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17"/>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17"/>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web:3</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test:3</a:t>
              </a:r>
            </a:p>
          </p:txBody>
        </p:sp>
      </p:grpSp>
      <p:sp>
        <p:nvSpPr>
          <p:cNvPr id="7" name="TextBox 6">
            <a:extLst>
              <a:ext uri="{FF2B5EF4-FFF2-40B4-BE49-F238E27FC236}">
                <a16:creationId xmlns:a16="http://schemas.microsoft.com/office/drawing/2014/main" id="{F726865A-B655-42A8-93E3-AEA5398C8F00}"/>
              </a:ext>
            </a:extLst>
          </p:cNvPr>
          <p:cNvSpPr txBox="1"/>
          <p:nvPr/>
        </p:nvSpPr>
        <p:spPr>
          <a:xfrm>
            <a:off x="236236" y="4760809"/>
            <a:ext cx="11719528" cy="830997"/>
          </a:xfrm>
          <a:prstGeom prst="rect">
            <a:avLst/>
          </a:prstGeom>
          <a:noFill/>
        </p:spPr>
        <p:txBody>
          <a:bodyPr wrap="square" lIns="0" tIns="0" rIns="0" bIns="0" rtlCol="0">
            <a:spAutoFit/>
          </a:bodyPr>
          <a:lstStyle/>
          <a:p>
            <a:pPr algn="l"/>
            <a:r>
              <a:rPr lang="en-US" sz="5400" dirty="0">
                <a:ln w="0"/>
                <a:effectLst>
                  <a:outerShdw blurRad="38100" dist="19050" dir="2700000" algn="tl" rotWithShape="0">
                    <a:schemeClr val="dk1">
                      <a:alpha val="40000"/>
                    </a:schemeClr>
                  </a:outerShdw>
                </a:effectLst>
              </a:rPr>
              <a:t>Container OS &amp; Framework Patching</a:t>
            </a:r>
          </a:p>
        </p:txBody>
      </p:sp>
    </p:spTree>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2"/>
                                        </p:tgtEl>
                                        <p:attrNameLst>
                                          <p:attrName>style.visibility</p:attrName>
                                        </p:attrNameLst>
                                      </p:cBhvr>
                                      <p:to>
                                        <p:strVal val="visible"/>
                                      </p:to>
                                    </p:set>
                                    <p:animEffect transition="in" filter="fade">
                                      <p:cBhvr>
                                        <p:cTn id="54" dur="500"/>
                                        <p:tgtEl>
                                          <p:spTgt spid="502"/>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42" presetClass="path" presetSubtype="0" accel="50000" decel="50000" fill="hold" nodeType="withEffect">
                                  <p:stCondLst>
                                    <p:cond delay="0"/>
                                  </p:stCondLst>
                                  <p:childTnLst>
                                    <p:animMotion origin="layout" path="M 4.79167E-6 -4.07407E-6 L -0.08894 -0.04328 " pathEditMode="relative" rAng="0" ptsTypes="AA">
                                      <p:cBhvr>
                                        <p:cTn id="59" dur="2000" fill="hold"/>
                                        <p:tgtEl>
                                          <p:spTgt spid="428"/>
                                        </p:tgtEl>
                                        <p:attrNameLst>
                                          <p:attrName>ppt_x</p:attrName>
                                          <p:attrName>ppt_y</p:attrName>
                                        </p:attrNameLst>
                                      </p:cBhvr>
                                      <p:rCtr x="-4453" y="-2176"/>
                                    </p:animMotion>
                                  </p:childTnLst>
                                </p:cTn>
                              </p:par>
                              <p:par>
                                <p:cTn id="60" presetID="10" presetClass="entr" presetSubtype="0" fill="hold" grpId="0" nodeType="withEffect">
                                  <p:stCondLst>
                                    <p:cond delay="1500"/>
                                  </p:stCondLst>
                                  <p:childTnLst>
                                    <p:set>
                                      <p:cBhvr>
                                        <p:cTn id="61" dur="1" fill="hold">
                                          <p:stCondLst>
                                            <p:cond delay="0"/>
                                          </p:stCondLst>
                                        </p:cTn>
                                        <p:tgtEl>
                                          <p:spTgt spid="355"/>
                                        </p:tgtEl>
                                        <p:attrNameLst>
                                          <p:attrName>style.visibility</p:attrName>
                                        </p:attrNameLst>
                                      </p:cBhvr>
                                      <p:to>
                                        <p:strVal val="visible"/>
                                      </p:to>
                                    </p:set>
                                    <p:animEffect transition="in" filter="fade">
                                      <p:cBhvr>
                                        <p:cTn id="62" dur="500"/>
                                        <p:tgtEl>
                                          <p:spTgt spid="355"/>
                                        </p:tgtEl>
                                      </p:cBhvr>
                                    </p:animEffect>
                                  </p:childTnLst>
                                </p:cTn>
                              </p:par>
                              <p:par>
                                <p:cTn id="63" presetID="10" presetClass="exit" presetSubtype="0" fill="hold" nodeType="withEffect">
                                  <p:stCondLst>
                                    <p:cond delay="1800"/>
                                  </p:stCondLst>
                                  <p:childTnLst>
                                    <p:animEffect transition="out" filter="fade">
                                      <p:cBhvr>
                                        <p:cTn id="64" dur="500"/>
                                        <p:tgtEl>
                                          <p:spTgt spid="428"/>
                                        </p:tgtEl>
                                      </p:cBhvr>
                                    </p:animEffect>
                                    <p:set>
                                      <p:cBhvr>
                                        <p:cTn id="65" dur="1" fill="hold">
                                          <p:stCondLst>
                                            <p:cond delay="499"/>
                                          </p:stCondLst>
                                        </p:cTn>
                                        <p:tgtEl>
                                          <p:spTgt spid="428"/>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3.54167E-6 -2.59259E-6 L -0.13959 0.02894 " pathEditMode="relative" rAng="0" ptsTypes="AA">
                                      <p:cBhvr>
                                        <p:cTn id="67" dur="2000" fill="hold"/>
                                        <p:tgtEl>
                                          <p:spTgt spid="502"/>
                                        </p:tgtEl>
                                        <p:attrNameLst>
                                          <p:attrName>ppt_x</p:attrName>
                                          <p:attrName>ppt_y</p:attrName>
                                        </p:attrNameLst>
                                      </p:cBhvr>
                                      <p:rCtr x="-6979" y="1435"/>
                                    </p:animMotion>
                                  </p:childTnLst>
                                </p:cTn>
                              </p:par>
                              <p:par>
                                <p:cTn id="68" presetID="10" presetClass="exit" presetSubtype="0" fill="hold" grpId="1" nodeType="withEffect">
                                  <p:stCondLst>
                                    <p:cond delay="0"/>
                                  </p:stCondLst>
                                  <p:childTnLst>
                                    <p:animEffect transition="out" filter="fade">
                                      <p:cBhvr>
                                        <p:cTn id="69" dur="500"/>
                                        <p:tgtEl>
                                          <p:spTgt spid="436"/>
                                        </p:tgtEl>
                                      </p:cBhvr>
                                    </p:animEffect>
                                    <p:set>
                                      <p:cBhvr>
                                        <p:cTn id="70" dur="1" fill="hold">
                                          <p:stCondLst>
                                            <p:cond delay="499"/>
                                          </p:stCondLst>
                                        </p:cTn>
                                        <p:tgtEl>
                                          <p:spTgt spid="43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wipe(up)">
                                      <p:cBhvr>
                                        <p:cTn id="75" dur="500"/>
                                        <p:tgtEl>
                                          <p:spTgt spid="41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2"/>
                                        </p:tgtEl>
                                        <p:attrNameLst>
                                          <p:attrName>style.visibility</p:attrName>
                                        </p:attrNameLst>
                                      </p:cBhvr>
                                      <p:to>
                                        <p:strVal val="visible"/>
                                      </p:to>
                                    </p:set>
                                    <p:animEffect transition="in" filter="fade">
                                      <p:cBhvr>
                                        <p:cTn id="79" dur="500"/>
                                        <p:tgtEl>
                                          <p:spTgt spid="39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7"/>
                                        </p:tgtEl>
                                        <p:attrNameLst>
                                          <p:attrName>style.visibility</p:attrName>
                                        </p:attrNameLst>
                                      </p:cBhvr>
                                      <p:to>
                                        <p:strVal val="visible"/>
                                      </p:to>
                                    </p:set>
                                    <p:animEffect transition="in" filter="fade">
                                      <p:cBhvr>
                                        <p:cTn id="83" dur="500"/>
                                        <p:tgtEl>
                                          <p:spTgt spid="447"/>
                                        </p:tgtEl>
                                      </p:cBhvr>
                                    </p:animEffec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418"/>
                                        </p:tgtEl>
                                        <p:attrNameLst>
                                          <p:attrName>style.visibility</p:attrName>
                                        </p:attrNameLst>
                                      </p:cBhvr>
                                      <p:to>
                                        <p:strVal val="visible"/>
                                      </p:to>
                                    </p:set>
                                    <p:animEffect transition="in" filter="wipe(left)">
                                      <p:cBhvr>
                                        <p:cTn id="87" dur="500"/>
                                        <p:tgtEl>
                                          <p:spTgt spid="418"/>
                                        </p:tgtEl>
                                      </p:cBhvr>
                                    </p:animEffect>
                                  </p:childTnLst>
                                </p:cTn>
                              </p:par>
                            </p:childTnLst>
                          </p:cTn>
                        </p:par>
                        <p:par>
                          <p:cTn id="88" fill="hold">
                            <p:stCondLst>
                              <p:cond delay="2000"/>
                            </p:stCondLst>
                            <p:childTnLst>
                              <p:par>
                                <p:cTn id="89" presetID="9" presetClass="exit" presetSubtype="0" fill="hold" nodeType="afterEffect">
                                  <p:stCondLst>
                                    <p:cond delay="400"/>
                                  </p:stCondLst>
                                  <p:childTnLst>
                                    <p:animEffect transition="out" filter="dissolve">
                                      <p:cBhvr>
                                        <p:cTn id="90" dur="500"/>
                                        <p:tgtEl>
                                          <p:spTgt spid="420"/>
                                        </p:tgtEl>
                                      </p:cBhvr>
                                    </p:animEffect>
                                    <p:set>
                                      <p:cBhvr>
                                        <p:cTn id="91" dur="1" fill="hold">
                                          <p:stCondLst>
                                            <p:cond delay="499"/>
                                          </p:stCondLst>
                                        </p:cTn>
                                        <p:tgtEl>
                                          <p:spTgt spid="4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
                                        </p:tgtEl>
                                        <p:attrNameLst>
                                          <p:attrName>style.visibility</p:attrName>
                                        </p:attrNameLst>
                                      </p:cBhvr>
                                      <p:to>
                                        <p:strVal val="visible"/>
                                      </p:to>
                                    </p:set>
                                    <p:animEffect transition="in" filter="wipe(left)">
                                      <p:cBhvr>
                                        <p:cTn id="100" dur="500"/>
                                        <p:tgtEl>
                                          <p:spTgt spid="430"/>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446"/>
                                        </p:tgtEl>
                                        <p:attrNameLst>
                                          <p:attrName>style.visibility</p:attrName>
                                        </p:attrNameLst>
                                      </p:cBhvr>
                                      <p:to>
                                        <p:strVal val="visible"/>
                                      </p:to>
                                    </p:set>
                                    <p:animEffect transition="in" filter="fade">
                                      <p:cBhvr>
                                        <p:cTn id="104" dur="500"/>
                                        <p:tgtEl>
                                          <p:spTgt spid="446"/>
                                        </p:tgtEl>
                                      </p:cBhvr>
                                    </p:animEffect>
                                  </p:childTnLst>
                                </p:cTn>
                              </p:par>
                              <p:par>
                                <p:cTn id="105" presetID="42" presetClass="path" presetSubtype="0" accel="50000" decel="50000" fill="hold" grpId="0" nodeType="withEffect">
                                  <p:stCondLst>
                                    <p:cond delay="0"/>
                                  </p:stCondLst>
                                  <p:childTnLst>
                                    <p:animMotion origin="layout" path="M -1.875E-6 -2.59259E-6 L 0.39492 -0.02754 " pathEditMode="relative" rAng="0" ptsTypes="AA">
                                      <p:cBhvr>
                                        <p:cTn id="106" dur="2000" fill="hold"/>
                                        <p:tgtEl>
                                          <p:spTgt spid="446"/>
                                        </p:tgtEl>
                                        <p:attrNameLst>
                                          <p:attrName>ppt_x</p:attrName>
                                          <p:attrName>ppt_y</p:attrName>
                                        </p:attrNameLst>
                                      </p:cBhvr>
                                      <p:rCtr x="19740" y="-1389"/>
                                    </p:animMotion>
                                  </p:childTnLst>
                                </p:cTn>
                              </p:par>
                              <p:par>
                                <p:cTn id="107" presetID="10" presetClass="entr" presetSubtype="0" fill="hold" nodeType="withEffect">
                                  <p:stCondLst>
                                    <p:cond delay="1500"/>
                                  </p:stCondLst>
                                  <p:childTnLst>
                                    <p:set>
                                      <p:cBhvr>
                                        <p:cTn id="108" dur="1" fill="hold">
                                          <p:stCondLst>
                                            <p:cond delay="0"/>
                                          </p:stCondLst>
                                        </p:cTn>
                                        <p:tgtEl>
                                          <p:spTgt spid="484"/>
                                        </p:tgtEl>
                                        <p:attrNameLst>
                                          <p:attrName>style.visibility</p:attrName>
                                        </p:attrNameLst>
                                      </p:cBhvr>
                                      <p:to>
                                        <p:strVal val="visible"/>
                                      </p:to>
                                    </p:set>
                                    <p:animEffect transition="in" filter="fade">
                                      <p:cBhvr>
                                        <p:cTn id="109" dur="500"/>
                                        <p:tgtEl>
                                          <p:spTgt spid="484"/>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44"/>
                                        </p:tgtEl>
                                        <p:attrNameLst>
                                          <p:attrName>style.visibility</p:attrName>
                                        </p:attrNameLst>
                                      </p:cBhvr>
                                      <p:to>
                                        <p:strVal val="visible"/>
                                      </p:to>
                                    </p:set>
                                    <p:animEffect transition="in" filter="fade">
                                      <p:cBhvr>
                                        <p:cTn id="112" dur="500"/>
                                        <p:tgtEl>
                                          <p:spTgt spid="444"/>
                                        </p:tgtEl>
                                      </p:cBhvr>
                                    </p:animEffect>
                                  </p:childTnLst>
                                </p:cTn>
                              </p:par>
                              <p:par>
                                <p:cTn id="113" presetID="42" presetClass="path" presetSubtype="0" accel="50000" decel="50000" fill="hold" grpId="0" nodeType="withEffect">
                                  <p:stCondLst>
                                    <p:cond delay="0"/>
                                  </p:stCondLst>
                                  <p:childTnLst>
                                    <p:animMotion origin="layout" path="M -1.875E-6 -2.59259E-6 L 0.39584 0.03102 " pathEditMode="relative" rAng="0" ptsTypes="AA">
                                      <p:cBhvr>
                                        <p:cTn id="114" dur="2000" fill="hold"/>
                                        <p:tgtEl>
                                          <p:spTgt spid="444"/>
                                        </p:tgtEl>
                                        <p:attrNameLst>
                                          <p:attrName>ppt_x</p:attrName>
                                          <p:attrName>ppt_y</p:attrName>
                                        </p:attrNameLst>
                                      </p:cBhvr>
                                      <p:rCtr x="19792" y="1551"/>
                                    </p:animMotion>
                                  </p:childTnLst>
                                </p:cTn>
                              </p:par>
                              <p:par>
                                <p:cTn id="115" presetID="10" presetClass="entr" presetSubtype="0" fill="hold" nodeType="withEffect">
                                  <p:stCondLst>
                                    <p:cond delay="1500"/>
                                  </p:stCondLst>
                                  <p:childTnLst>
                                    <p:set>
                                      <p:cBhvr>
                                        <p:cTn id="116" dur="1" fill="hold">
                                          <p:stCondLst>
                                            <p:cond delay="0"/>
                                          </p:stCondLst>
                                        </p:cTn>
                                        <p:tgtEl>
                                          <p:spTgt spid="466"/>
                                        </p:tgtEl>
                                        <p:attrNameLst>
                                          <p:attrName>style.visibility</p:attrName>
                                        </p:attrNameLst>
                                      </p:cBhvr>
                                      <p:to>
                                        <p:strVal val="visible"/>
                                      </p:to>
                                    </p:set>
                                    <p:animEffect transition="in" filter="fade">
                                      <p:cBhvr>
                                        <p:cTn id="117" dur="500"/>
                                        <p:tgtEl>
                                          <p:spTgt spid="46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31"/>
                                        </p:tgtEl>
                                        <p:attrNameLst>
                                          <p:attrName>style.visibility</p:attrName>
                                        </p:attrNameLst>
                                      </p:cBhvr>
                                      <p:to>
                                        <p:strVal val="visible"/>
                                      </p:to>
                                    </p:set>
                                    <p:animEffect transition="in" filter="wipe(left)">
                                      <p:cBhvr>
                                        <p:cTn id="122" dur="1000"/>
                                        <p:tgtEl>
                                          <p:spTgt spid="431"/>
                                        </p:tgtEl>
                                      </p:cBhvr>
                                    </p:animEffect>
                                  </p:childTnLst>
                                </p:cTn>
                              </p:par>
                              <p:par>
                                <p:cTn id="123" presetID="10" presetClass="exit" presetSubtype="0" fill="hold" nodeType="withEffect">
                                  <p:stCondLst>
                                    <p:cond delay="0"/>
                                  </p:stCondLst>
                                  <p:childTnLst>
                                    <p:animEffect transition="out" filter="fade">
                                      <p:cBhvr>
                                        <p:cTn id="124" dur="500"/>
                                        <p:tgtEl>
                                          <p:spTgt spid="430"/>
                                        </p:tgtEl>
                                      </p:cBhvr>
                                    </p:animEffect>
                                    <p:set>
                                      <p:cBhvr>
                                        <p:cTn id="125" dur="1" fill="hold">
                                          <p:stCondLst>
                                            <p:cond delay="499"/>
                                          </p:stCondLst>
                                        </p:cTn>
                                        <p:tgtEl>
                                          <p:spTgt spid="430"/>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84"/>
                                        </p:tgtEl>
                                      </p:cBhvr>
                                    </p:animEffect>
                                    <p:set>
                                      <p:cBhvr>
                                        <p:cTn id="128" dur="1" fill="hold">
                                          <p:stCondLst>
                                            <p:cond delay="499"/>
                                          </p:stCondLst>
                                        </p:cTn>
                                        <p:tgtEl>
                                          <p:spTgt spid="4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66"/>
                                        </p:tgtEl>
                                      </p:cBhvr>
                                    </p:animEffect>
                                    <p:set>
                                      <p:cBhvr>
                                        <p:cTn id="131" dur="1" fill="hold">
                                          <p:stCondLst>
                                            <p:cond delay="499"/>
                                          </p:stCondLst>
                                        </p:cTn>
                                        <p:tgtEl>
                                          <p:spTgt spid="466"/>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446"/>
                                        </p:tgtEl>
                                      </p:cBhvr>
                                    </p:animEffect>
                                    <p:set>
                                      <p:cBhvr>
                                        <p:cTn id="134" dur="1" fill="hold">
                                          <p:stCondLst>
                                            <p:cond delay="499"/>
                                          </p:stCondLst>
                                        </p:cTn>
                                        <p:tgtEl>
                                          <p:spTgt spid="446"/>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444"/>
                                        </p:tgtEl>
                                      </p:cBhvr>
                                    </p:animEffect>
                                    <p:set>
                                      <p:cBhvr>
                                        <p:cTn id="137" dur="1" fill="hold">
                                          <p:stCondLst>
                                            <p:cond delay="499"/>
                                          </p:stCondLst>
                                        </p:cTn>
                                        <p:tgtEl>
                                          <p:spTgt spid="444"/>
                                        </p:tgtEl>
                                        <p:attrNameLst>
                                          <p:attrName>style.visibility</p:attrName>
                                        </p:attrNameLst>
                                      </p:cBhvr>
                                      <p:to>
                                        <p:strVal val="hidden"/>
                                      </p:to>
                                    </p:set>
                                  </p:childTnLst>
                                </p:cTn>
                              </p:par>
                              <p:par>
                                <p:cTn id="138" presetID="10" presetClass="entr" presetSubtype="0" fill="hold" grpId="0" nodeType="withEffect">
                                  <p:stCondLst>
                                    <p:cond delay="600"/>
                                  </p:stCondLst>
                                  <p:childTnLst>
                                    <p:set>
                                      <p:cBhvr>
                                        <p:cTn id="139" dur="1" fill="hold">
                                          <p:stCondLst>
                                            <p:cond delay="0"/>
                                          </p:stCondLst>
                                        </p:cTn>
                                        <p:tgtEl>
                                          <p:spTgt spid="426"/>
                                        </p:tgtEl>
                                        <p:attrNameLst>
                                          <p:attrName>style.visibility</p:attrName>
                                        </p:attrNameLst>
                                      </p:cBhvr>
                                      <p:to>
                                        <p:strVal val="visible"/>
                                      </p:to>
                                    </p:set>
                                    <p:animEffect transition="in" filter="fade">
                                      <p:cBhvr>
                                        <p:cTn id="140" dur="500"/>
                                        <p:tgtEl>
                                          <p:spTgt spid="426"/>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432"/>
                                        </p:tgtEl>
                                        <p:attrNameLst>
                                          <p:attrName>style.visibility</p:attrName>
                                        </p:attrNameLst>
                                      </p:cBhvr>
                                      <p:to>
                                        <p:strVal val="visible"/>
                                      </p:to>
                                    </p:set>
                                    <p:animEffect transition="in" filter="wipe(up)">
                                      <p:cBhvr>
                                        <p:cTn id="144" dur="500"/>
                                        <p:tgtEl>
                                          <p:spTgt spid="432"/>
                                        </p:tgtEl>
                                      </p:cBhvr>
                                    </p:animEffect>
                                  </p:childTnLst>
                                </p:cTn>
                              </p:par>
                            </p:childTnLst>
                          </p:cTn>
                        </p:par>
                        <p:par>
                          <p:cTn id="145" fill="hold">
                            <p:stCondLst>
                              <p:cond delay="1600"/>
                            </p:stCondLst>
                            <p:childTnLst>
                              <p:par>
                                <p:cTn id="146" presetID="10" presetClass="entr" presetSubtype="0" fill="hold" grpId="1" nodeType="afterEffect">
                                  <p:stCondLst>
                                    <p:cond delay="0"/>
                                  </p:stCondLst>
                                  <p:childTnLst>
                                    <p:set>
                                      <p:cBhvr>
                                        <p:cTn id="147" dur="1" fill="hold">
                                          <p:stCondLst>
                                            <p:cond delay="0"/>
                                          </p:stCondLst>
                                        </p:cTn>
                                        <p:tgtEl>
                                          <p:spTgt spid="445"/>
                                        </p:tgtEl>
                                        <p:attrNameLst>
                                          <p:attrName>style.visibility</p:attrName>
                                        </p:attrNameLst>
                                      </p:cBhvr>
                                      <p:to>
                                        <p:strVal val="visible"/>
                                      </p:to>
                                    </p:set>
                                    <p:animEffect transition="in" filter="fade">
                                      <p:cBhvr>
                                        <p:cTn id="148" dur="500"/>
                                        <p:tgtEl>
                                          <p:spTgt spid="445"/>
                                        </p:tgtEl>
                                      </p:cBhvr>
                                    </p:animEffect>
                                  </p:childTnLst>
                                </p:cTn>
                              </p:par>
                              <p:par>
                                <p:cTn id="149" presetID="42" presetClass="path" presetSubtype="0" accel="50000" decel="50000" fill="hold" grpId="0" nodeType="withEffect">
                                  <p:stCondLst>
                                    <p:cond delay="0"/>
                                  </p:stCondLst>
                                  <p:childTnLst>
                                    <p:animMotion origin="layout" path="M -1.875E-6 -2.59259E-6 L 0.39557 0.20162 " pathEditMode="relative" rAng="0" ptsTypes="AA">
                                      <p:cBhvr>
                                        <p:cTn id="150" dur="2000" fill="hold"/>
                                        <p:tgtEl>
                                          <p:spTgt spid="445"/>
                                        </p:tgtEl>
                                        <p:attrNameLst>
                                          <p:attrName>ppt_x</p:attrName>
                                          <p:attrName>ppt_y</p:attrName>
                                        </p:attrNameLst>
                                      </p:cBhvr>
                                      <p:rCtr x="19779" y="10069"/>
                                    </p:animMotion>
                                  </p:childTnLst>
                                </p:cTn>
                              </p:par>
                              <p:par>
                                <p:cTn id="151" presetID="10" presetClass="entr" presetSubtype="0" fill="hold" nodeType="withEffect">
                                  <p:stCondLst>
                                    <p:cond delay="1700"/>
                                  </p:stCondLst>
                                  <p:childTnLst>
                                    <p:set>
                                      <p:cBhvr>
                                        <p:cTn id="152" dur="1" fill="hold">
                                          <p:stCondLst>
                                            <p:cond delay="0"/>
                                          </p:stCondLst>
                                        </p:cTn>
                                        <p:tgtEl>
                                          <p:spTgt spid="448"/>
                                        </p:tgtEl>
                                        <p:attrNameLst>
                                          <p:attrName>style.visibility</p:attrName>
                                        </p:attrNameLst>
                                      </p:cBhvr>
                                      <p:to>
                                        <p:strVal val="visible"/>
                                      </p:to>
                                    </p:set>
                                    <p:animEffect transition="in" filter="fade">
                                      <p:cBhvr>
                                        <p:cTn id="153" dur="500"/>
                                        <p:tgtEl>
                                          <p:spTgt spid="448"/>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randombar(horizontal)">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426" grpId="0" animBg="1"/>
      <p:bldP spid="429" grpId="0" animBg="1"/>
      <p:bldP spid="435" grpId="0" animBg="1"/>
      <p:bldP spid="435" grpId="1" animBg="1"/>
      <p:bldP spid="436" grpId="0" animBg="1"/>
      <p:bldP spid="436"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1231106"/>
          </a:xfrm>
        </p:spPr>
        <p:txBody>
          <a:bodyPr/>
          <a:lstStyle/>
          <a:p>
            <a:r>
              <a:rPr lang="en-US" dirty="0"/>
              <a:t>Base Image Updates</a:t>
            </a:r>
          </a:p>
          <a:p>
            <a:r>
              <a:rPr lang="en-US" sz="1800" dirty="0"/>
              <a:t>enabling :</a:t>
            </a:r>
          </a:p>
          <a:p>
            <a:r>
              <a:rPr lang="en-US" dirty="0"/>
              <a:t>OS &amp; Framework Patching</a:t>
            </a:r>
          </a:p>
          <a:p>
            <a:endParaRPr lang="en-US" dirty="0"/>
          </a:p>
        </p:txBody>
      </p:sp>
    </p:spTree>
    <p:extLst>
      <p:ext uri="{BB962C8B-B14F-4D97-AF65-F5344CB8AC3E}">
        <p14:creationId xmlns:p14="http://schemas.microsoft.com/office/powerpoint/2010/main" val="42239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l="-1178" t="-2222" r="-10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l="-274" t="-6667" r="-914"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8"/>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2"/>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4"/>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4" y="4117717"/>
            <a:ext cx="8253429" cy="863535"/>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38554"/>
            </a:xfrm>
            <a:prstGeom prst="rect">
              <a:avLst/>
            </a:prstGeom>
            <a:noFill/>
          </p:spPr>
          <p:txBody>
            <a:bodyPr wrap="square" rtlCol="0">
              <a:spAutoFit/>
            </a:bodyPr>
            <a:lstStyle/>
            <a:p>
              <a:r>
                <a:rPr lang="en-US" sz="1600"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38554"/>
            </a:xfrm>
            <a:prstGeom prst="rect">
              <a:avLst/>
            </a:prstGeom>
            <a:noFill/>
          </p:spPr>
          <p:txBody>
            <a:bodyPr wrap="square" rtlCol="0">
              <a:spAutoFit/>
            </a:bodyPr>
            <a:lstStyle/>
            <a:p>
              <a:r>
                <a:rPr lang="en-US" sz="1600" b="1" dirty="0" err="1"/>
                <a:t>Fabrikam</a:t>
              </a:r>
              <a:endParaRPr lang="en-US" sz="1600"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489498" cy="338554"/>
            </a:xfrm>
            <a:prstGeom prst="rect">
              <a:avLst/>
            </a:prstGeom>
            <a:noFill/>
          </p:spPr>
          <p:txBody>
            <a:bodyPr wrap="square" rtlCol="0">
              <a:spAutoFit/>
            </a:bodyPr>
            <a:lstStyle/>
            <a:p>
              <a:r>
                <a:rPr lang="en-US" sz="1600" b="1" dirty="0"/>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2"/>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2"/>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2"/>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4"/>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1" y="3207927"/>
            <a:ext cx="8253429" cy="863535"/>
            <a:chOff x="2074300" y="3667334"/>
            <a:chExt cx="8253429"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0" y="3667334"/>
              <a:ext cx="8253429" cy="863535"/>
              <a:chOff x="2062146" y="202173"/>
              <a:chExt cx="8253429"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6" y="211228"/>
                <a:ext cx="2064169" cy="338554"/>
              </a:xfrm>
              <a:prstGeom prst="rect">
                <a:avLst/>
              </a:prstGeom>
              <a:noFill/>
            </p:spPr>
            <p:txBody>
              <a:bodyPr wrap="square" rtlCol="0">
                <a:spAutoFit/>
              </a:bodyPr>
              <a:lstStyle/>
              <a:p>
                <a:r>
                  <a:rPr lang="en-US" sz="1600"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6" y="1458297"/>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38554"/>
            </a:xfrm>
            <a:prstGeom prst="rect">
              <a:avLst/>
            </a:prstGeom>
            <a:noFill/>
          </p:spPr>
          <p:txBody>
            <a:bodyPr wrap="square" rtlCol="0">
              <a:spAutoFit/>
            </a:bodyPr>
            <a:lstStyle/>
            <a:p>
              <a:r>
                <a:rPr lang="en-US" sz="1600" b="1" dirty="0"/>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web         1   91e</a:t>
            </a:r>
          </a:p>
          <a:p>
            <a:pPr defTabSz="1218966">
              <a:defRPr/>
            </a:pPr>
            <a:r>
              <a:rPr lang="en-US" sz="1176" b="1" kern="0" dirty="0">
                <a:solidFill>
                  <a:schemeClr val="bg1"/>
                </a:solidFill>
                <a:latin typeface="Consolas" panose="020B0609020204030204" pitchFamily="49" charset="0"/>
              </a:rPr>
              <a:t>  quotes      1   u82</a:t>
            </a:r>
          </a:p>
          <a:p>
            <a:pPr defTabSz="1218966">
              <a:defRPr/>
            </a:pPr>
            <a:r>
              <a:rPr lang="en-US" sz="1176" b="1" kern="0" dirty="0">
                <a:solidFill>
                  <a:schemeClr val="bg1"/>
                </a:solidFill>
                <a:latin typeface="Consolas" panose="020B0609020204030204" pitchFamily="49" charset="0"/>
              </a:rPr>
              <a:t>  important   1   2re</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quotes      1   3rp</a:t>
            </a:r>
          </a:p>
          <a:p>
            <a:pPr defTabSz="1218966">
              <a:defRPr/>
            </a:pPr>
            <a:r>
              <a:rPr lang="en-US" sz="1176" b="1" kern="0" dirty="0">
                <a:solidFill>
                  <a:schemeClr val="bg1"/>
                </a:solidFill>
                <a:latin typeface="Consolas" panose="020B0609020204030204" pitchFamily="49" charset="0"/>
              </a:rPr>
              <a:t>  important   1   1n4</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87" kern="0" dirty="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1783133" y="779913"/>
            <a:ext cx="2295950"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a:stCxn id="5" idx="0"/>
          </p:cNvCxnSpPr>
          <p:nvPr/>
        </p:nvCxnSpPr>
        <p:spPr>
          <a:xfrm>
            <a:off x="4079083" y="1337077"/>
            <a:ext cx="311023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75621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40111" y="1986508"/>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689519738"/>
              </p:ext>
            </p:extLst>
          </p:nvPr>
        </p:nvGraphicFramePr>
        <p:xfrm>
          <a:off x="4402729" y="3376061"/>
          <a:ext cx="1050370" cy="1090092"/>
        </p:xfrm>
        <a:graphic>
          <a:graphicData uri="http://schemas.openxmlformats.org/drawingml/2006/table">
            <a:tbl>
              <a:tblPr firstRow="1" bandRow="1">
                <a:tableStyleId>{5C22544A-7EE6-4342-B048-85BDC9FD1C3A}</a:tableStyleId>
              </a:tblPr>
              <a:tblGrid>
                <a:gridCol w="105037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099" y="3781177"/>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099" y="4052413"/>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427" y="4323649"/>
            <a:ext cx="47445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459462" y="4070748"/>
            <a:ext cx="43142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439216" y="4323649"/>
            <a:ext cx="458031" cy="53275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33537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39" y="1894814"/>
            <a:ext cx="3617275" cy="266425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94814"/>
            <a:ext cx="63005" cy="2021192"/>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860222"/>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dirty="0">
                  <a:solidFill>
                    <a:sysClr val="windowText" lastClr="000000"/>
                  </a:solidFill>
                  <a:ea typeface="Segoe UI" pitchFamily="34" charset="0"/>
                  <a:cs typeface="Segoe UI" pitchFamily="34" charset="0"/>
                </a:rPr>
                <a:t>quotes &amp; important are in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39" y="1894814"/>
            <a:ext cx="789145" cy="280380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491" kern="0" dirty="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1710008" y="81018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2364" y="2759916"/>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2366" y="276172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2365" y="276172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38250" y="276172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4754" y="2759916"/>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2084" y="2759910"/>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387340" y="2745614"/>
            <a:ext cx="657669"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03732" y="2240600"/>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Deploying Stable Tags Creates Instability </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5297155"/>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34418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65987" y="1864814"/>
            <a:ext cx="3377044" cy="572464"/>
          </a:xfrm>
          <a:prstGeom prst="rect">
            <a:avLst/>
          </a:prstGeom>
          <a:noFill/>
        </p:spPr>
        <p:txBody>
          <a:bodyPr wrap="square" lIns="182880" tIns="146304" rIns="182880" bIns="146304" rtlCol="0">
            <a:spAutoFit/>
          </a:bodyPr>
          <a:lstStyle/>
          <a:p>
            <a:pPr algn="r">
              <a:lnSpc>
                <a:spcPct val="90000"/>
              </a:lnSpc>
              <a:spcAft>
                <a:spcPts val="600"/>
              </a:spcAft>
            </a:pPr>
            <a:r>
              <a:rPr lang="en-US" sz="2000" b="1" dirty="0">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960263"/>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Servicing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5297154"/>
            <a:ext cx="401526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Unique Tagging</a:t>
            </a:r>
          </a:p>
        </p:txBody>
      </p:sp>
      <p:sp>
        <p:nvSpPr>
          <p:cNvPr id="23" name="Rectangle 22">
            <a:extLst>
              <a:ext uri="{FF2B5EF4-FFF2-40B4-BE49-F238E27FC236}">
                <a16:creationId xmlns:a16="http://schemas.microsoft.com/office/drawing/2014/main" id="{42FC3F85-E6DD-485C-855A-DC55B9BA453A}"/>
              </a:ext>
            </a:extLst>
          </p:cNvPr>
          <p:cNvSpPr/>
          <p:nvPr/>
        </p:nvSpPr>
        <p:spPr bwMode="auto">
          <a:xfrm>
            <a:off x="358140" y="1676400"/>
            <a:ext cx="11018520" cy="2985156"/>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Base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FROM …</a:t>
            </a:r>
          </a:p>
        </p:txBody>
      </p:sp>
      <p:sp>
        <p:nvSpPr>
          <p:cNvPr id="88" name="Rectangle 87">
            <a:extLst>
              <a:ext uri="{FF2B5EF4-FFF2-40B4-BE49-F238E27FC236}">
                <a16:creationId xmlns:a16="http://schemas.microsoft.com/office/drawing/2014/main" id="{7268E0AF-3F5A-4C10-871C-E085CAE33D99}"/>
              </a:ext>
            </a:extLst>
          </p:cNvPr>
          <p:cNvSpPr/>
          <p:nvPr/>
        </p:nvSpPr>
        <p:spPr bwMode="auto">
          <a:xfrm>
            <a:off x="358140" y="4752220"/>
            <a:ext cx="11018520" cy="1368434"/>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Deployed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docker run …</a:t>
            </a:r>
          </a:p>
          <a:p>
            <a:pPr defTabSz="914080" fontAlgn="base">
              <a:lnSpc>
                <a:spcPct val="90000"/>
              </a:lnSpc>
              <a:spcBef>
                <a:spcPct val="0"/>
              </a:spcBef>
              <a:spcAft>
                <a:spcPct val="0"/>
              </a:spcAft>
            </a:pPr>
            <a:endParaRPr lang="en-US" sz="2400" b="1" dirty="0">
              <a:solidFill>
                <a:schemeClr val="tx1"/>
              </a:solidFill>
              <a:cs typeface="Segoe UI" pitchFamily="34" charset="0"/>
            </a:endParaRPr>
          </a:p>
        </p:txBody>
      </p:sp>
    </p:spTree>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88"/>
                                        </p:tgtEl>
                                        <p:attrNameLst>
                                          <p:attrName>style.visibility</p:attrName>
                                        </p:attrNameLst>
                                      </p:cBhvr>
                                      <p:to>
                                        <p:strVal val="visible"/>
                                      </p:to>
                                    </p:set>
                                    <p:animEffect transition="in" filter="fade">
                                      <p:cBhvr>
                                        <p:cTn id="301" dur="500"/>
                                        <p:tgtEl>
                                          <p:spTgt spid="88"/>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
                                        </p:tgtEl>
                                        <p:attrNameLst>
                                          <p:attrName>style.visibility</p:attrName>
                                        </p:attrNameLst>
                                      </p:cBhvr>
                                      <p:to>
                                        <p:strVal val="visible"/>
                                      </p:to>
                                    </p:set>
                                    <p:animEffect transition="in" filter="fade">
                                      <p:cBhvr>
                                        <p:cTn id="3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P spid="23" grpId="0" animBg="1"/>
      <p:bldP spid="8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928B5-842B-4BD6-B289-D533246AF67A}"/>
              </a:ext>
            </a:extLst>
          </p:cNvPr>
          <p:cNvSpPr>
            <a:spLocks noGrp="1"/>
          </p:cNvSpPr>
          <p:nvPr>
            <p:ph type="title"/>
          </p:nvPr>
        </p:nvSpPr>
        <p:spPr/>
        <p:txBody>
          <a:bodyPr/>
          <a:lstStyle/>
          <a:p>
            <a:r>
              <a:rPr lang="en-US"/>
              <a:t>Image Tagging</a:t>
            </a:r>
          </a:p>
        </p:txBody>
      </p:sp>
      <p:sp>
        <p:nvSpPr>
          <p:cNvPr id="6" name="Text Placeholder 5">
            <a:extLst>
              <a:ext uri="{FF2B5EF4-FFF2-40B4-BE49-F238E27FC236}">
                <a16:creationId xmlns:a16="http://schemas.microsoft.com/office/drawing/2014/main" id="{A38A234D-0E64-4847-965E-37E35D796D60}"/>
              </a:ext>
            </a:extLst>
          </p:cNvPr>
          <p:cNvSpPr>
            <a:spLocks noGrp="1"/>
          </p:cNvSpPr>
          <p:nvPr>
            <p:ph type="body" idx="11"/>
          </p:nvPr>
        </p:nvSpPr>
        <p:spPr/>
        <p:txBody>
          <a:bodyPr/>
          <a:lstStyle/>
          <a:p>
            <a:r>
              <a:rPr lang="en-US"/>
              <a:t>Base Images</a:t>
            </a:r>
          </a:p>
        </p:txBody>
      </p:sp>
      <p:sp>
        <p:nvSpPr>
          <p:cNvPr id="4" name="Content Placeholder 3">
            <a:extLst>
              <a:ext uri="{FF2B5EF4-FFF2-40B4-BE49-F238E27FC236}">
                <a16:creationId xmlns:a16="http://schemas.microsoft.com/office/drawing/2014/main" id="{0803BA5A-30D3-4303-A1D1-89963290D538}"/>
              </a:ext>
            </a:extLst>
          </p:cNvPr>
          <p:cNvSpPr>
            <a:spLocks noGrp="1"/>
          </p:cNvSpPr>
          <p:nvPr>
            <p:ph idx="1"/>
          </p:nvPr>
        </p:nvSpPr>
        <p:spPr>
          <a:xfrm>
            <a:off x="406400" y="2469906"/>
            <a:ext cx="7721600" cy="3780202"/>
          </a:xfrm>
        </p:spPr>
        <p:txBody>
          <a:bodyPr/>
          <a:lstStyle/>
          <a:p>
            <a:r>
              <a:rPr lang="en-US"/>
              <a:t>Stable Tags</a:t>
            </a:r>
          </a:p>
          <a:p>
            <a:pPr lvl="1"/>
            <a:r>
              <a:rPr lang="en-US"/>
              <a:t>:latest</a:t>
            </a:r>
          </a:p>
          <a:p>
            <a:pPr lvl="1"/>
            <a:r>
              <a:rPr lang="en-US"/>
              <a:t>:1.0</a:t>
            </a:r>
          </a:p>
          <a:p>
            <a:pPr lvl="1"/>
            <a:r>
              <a:rPr lang="en-US"/>
              <a:t>:1.1.1.1</a:t>
            </a:r>
          </a:p>
          <a:p>
            <a:pPr lvl="1"/>
            <a:r>
              <a:rPr lang="en-US"/>
              <a:t>:2.0</a:t>
            </a:r>
          </a:p>
          <a:p>
            <a:pPr lvl="1"/>
            <a:r>
              <a:rPr lang="en-US"/>
              <a:t>:2.2.1</a:t>
            </a:r>
          </a:p>
          <a:p>
            <a:pPr marL="0" indent="0">
              <a:buNone/>
            </a:pPr>
            <a:endParaRPr lang="en-US"/>
          </a:p>
        </p:txBody>
      </p:sp>
      <p:sp>
        <p:nvSpPr>
          <p:cNvPr id="7" name="Text Placeholder 6">
            <a:extLst>
              <a:ext uri="{FF2B5EF4-FFF2-40B4-BE49-F238E27FC236}">
                <a16:creationId xmlns:a16="http://schemas.microsoft.com/office/drawing/2014/main" id="{4888DB55-3EA8-4523-A3D7-1364CB9D9B29}"/>
              </a:ext>
            </a:extLst>
          </p:cNvPr>
          <p:cNvSpPr>
            <a:spLocks noGrp="1"/>
          </p:cNvSpPr>
          <p:nvPr>
            <p:ph type="body" idx="12"/>
          </p:nvPr>
        </p:nvSpPr>
        <p:spPr/>
        <p:txBody>
          <a:bodyPr/>
          <a:lstStyle/>
          <a:p>
            <a:r>
              <a:rPr lang="en-US"/>
              <a:t>Deployed Images</a:t>
            </a:r>
          </a:p>
        </p:txBody>
      </p:sp>
      <p:sp>
        <p:nvSpPr>
          <p:cNvPr id="8" name="Content Placeholder 7">
            <a:extLst>
              <a:ext uri="{FF2B5EF4-FFF2-40B4-BE49-F238E27FC236}">
                <a16:creationId xmlns:a16="http://schemas.microsoft.com/office/drawing/2014/main" id="{28EF838F-87F8-42C2-8D19-5CDDF67798C1}"/>
              </a:ext>
            </a:extLst>
          </p:cNvPr>
          <p:cNvSpPr>
            <a:spLocks noGrp="1"/>
          </p:cNvSpPr>
          <p:nvPr>
            <p:ph idx="13"/>
          </p:nvPr>
        </p:nvSpPr>
        <p:spPr>
          <a:xfrm>
            <a:off x="6096000" y="1852429"/>
            <a:ext cx="5791200" cy="4341958"/>
          </a:xfrm>
        </p:spPr>
        <p:txBody>
          <a:bodyPr/>
          <a:lstStyle/>
          <a:p>
            <a:r>
              <a:rPr lang="en-US" dirty="0"/>
              <a:t>Always Unique</a:t>
            </a:r>
          </a:p>
          <a:p>
            <a:r>
              <a:rPr lang="en-US" dirty="0"/>
              <a:t>Stable Tags create instability</a:t>
            </a:r>
          </a:p>
          <a:p>
            <a:r>
              <a:rPr lang="en-US" dirty="0"/>
              <a:t>Build IDs are a great source</a:t>
            </a:r>
          </a:p>
          <a:p>
            <a:pPr lvl="1"/>
            <a:r>
              <a:rPr lang="en-US" sz="2400" dirty="0">
                <a:latin typeface="Consolas" panose="020B0609020204030204" pitchFamily="49" charset="0"/>
              </a:rPr>
              <a:t>$</a:t>
            </a:r>
            <a:r>
              <a:rPr lang="en-US" sz="2400" dirty="0" err="1">
                <a:latin typeface="Consolas" panose="020B0609020204030204" pitchFamily="49" charset="0"/>
              </a:rPr>
              <a:t>BuildSystem</a:t>
            </a:r>
            <a:r>
              <a:rPr lang="en-US" sz="2400" dirty="0">
                <a:latin typeface="Consolas" panose="020B0609020204030204" pitchFamily="49" charset="0"/>
              </a:rPr>
              <a:t>-{{.Build.ID}}</a:t>
            </a:r>
          </a:p>
          <a:p>
            <a:pPr lvl="1"/>
            <a:r>
              <a:rPr lang="pt-BR" sz="2400" dirty="0">
                <a:latin typeface="Consolas" panose="020B0609020204030204" pitchFamily="49" charset="0"/>
              </a:rPr>
              <a:t>%Y%m%d-%H%M%S</a:t>
            </a:r>
          </a:p>
          <a:p>
            <a:pPr lvl="1"/>
            <a:r>
              <a:rPr lang="en-US" dirty="0"/>
              <a:t>aa-10192409</a:t>
            </a:r>
          </a:p>
          <a:p>
            <a:pPr lvl="1"/>
            <a:r>
              <a:rPr lang="en-US" dirty="0"/>
              <a:t>bb1833583</a:t>
            </a:r>
          </a:p>
          <a:p>
            <a:pPr lvl="1"/>
            <a:r>
              <a:rPr lang="en-US" dirty="0"/>
              <a:t>demo42mfr-305305t035</a:t>
            </a:r>
          </a:p>
        </p:txBody>
      </p:sp>
    </p:spTree>
    <p:extLst>
      <p:ext uri="{BB962C8B-B14F-4D97-AF65-F5344CB8AC3E}">
        <p14:creationId xmlns:p14="http://schemas.microsoft.com/office/powerpoint/2010/main" val="31853543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727448"/>
          </a:xfrm>
        </p:spPr>
        <p:txBody>
          <a:bodyPr/>
          <a:lstStyle/>
          <a:p>
            <a:r>
              <a:rPr lang="en-US" i="1" dirty="0"/>
              <a:t>If You Accept failure as the norm, and you’ll sleep well at night</a:t>
            </a:r>
          </a:p>
          <a:p>
            <a:r>
              <a:rPr lang="en-US" dirty="0"/>
              <a:t>Containers are immutable</a:t>
            </a:r>
          </a:p>
          <a:p>
            <a:r>
              <a:rPr lang="en-US" dirty="0"/>
              <a:t>Containers have an OS &amp; Framework</a:t>
            </a:r>
          </a:p>
          <a:p>
            <a:pPr lvl="1"/>
            <a:r>
              <a:rPr lang="en-US" dirty="0"/>
              <a:t>Patching Containers, means </a:t>
            </a:r>
            <a:br>
              <a:rPr lang="en-US" dirty="0"/>
            </a:br>
            <a:r>
              <a:rPr lang="en-US" dirty="0"/>
              <a:t>	building, testing, deploying patched containers</a:t>
            </a:r>
          </a:p>
          <a:p>
            <a:r>
              <a:rPr lang="en-US" dirty="0"/>
              <a:t>Automated Tests are like fluffy pillows</a:t>
            </a:r>
          </a:p>
          <a:p>
            <a:r>
              <a:rPr lang="en-US" dirty="0"/>
              <a:t>Automate Builds, without tests, are beds without pillows</a:t>
            </a:r>
          </a:p>
          <a:p>
            <a:r>
              <a:rPr lang="en-US" dirty="0"/>
              <a:t>Deploying Stable Tags, leads to Instability </a:t>
            </a:r>
          </a:p>
          <a:p>
            <a:r>
              <a:rPr lang="en-US" dirty="0"/>
              <a:t>	</a:t>
            </a:r>
            <a:r>
              <a:rPr lang="en-US" sz="2400" dirty="0">
                <a:hlinkClick r:id="rId2"/>
              </a:rPr>
              <a:t>Docker Tagging: Best practices for tagging and versioning docker images</a:t>
            </a:r>
            <a:endParaRPr lang="en-US" dirty="0"/>
          </a:p>
          <a:p>
            <a:endParaRPr lang="en-US" dirty="0"/>
          </a:p>
        </p:txBody>
      </p:sp>
    </p:spTree>
    <p:extLst>
      <p:ext uri="{BB962C8B-B14F-4D97-AF65-F5344CB8AC3E}">
        <p14:creationId xmlns:p14="http://schemas.microsoft.com/office/powerpoint/2010/main" val="41033155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9241-97CB-4561-9CEE-83E8B9E2A9C8}"/>
              </a:ext>
            </a:extLst>
          </p:cNvPr>
          <p:cNvSpPr>
            <a:spLocks noGrp="1"/>
          </p:cNvSpPr>
          <p:nvPr>
            <p:ph type="title"/>
          </p:nvPr>
        </p:nvSpPr>
        <p:spPr/>
        <p:txBody>
          <a:bodyPr/>
          <a:lstStyle/>
          <a:p>
            <a:r>
              <a:rPr lang="en-US" dirty="0"/>
              <a:t>Info</a:t>
            </a:r>
          </a:p>
        </p:txBody>
      </p:sp>
      <p:sp>
        <p:nvSpPr>
          <p:cNvPr id="3" name="Text Placeholder 2">
            <a:extLst>
              <a:ext uri="{FF2B5EF4-FFF2-40B4-BE49-F238E27FC236}">
                <a16:creationId xmlns:a16="http://schemas.microsoft.com/office/drawing/2014/main" id="{A8BC594A-F2F4-460F-803C-20EC60B23CA6}"/>
              </a:ext>
            </a:extLst>
          </p:cNvPr>
          <p:cNvSpPr>
            <a:spLocks noGrp="1"/>
          </p:cNvSpPr>
          <p:nvPr>
            <p:ph type="body" sz="quarter" idx="10"/>
          </p:nvPr>
        </p:nvSpPr>
        <p:spPr>
          <a:xfrm>
            <a:off x="586390" y="1212301"/>
            <a:ext cx="11018520" cy="5084469"/>
          </a:xfrm>
        </p:spPr>
        <p:txBody>
          <a:bodyPr/>
          <a:lstStyle/>
          <a:p>
            <a:pPr>
              <a:tabLst>
                <a:tab pos="4232275" algn="l"/>
              </a:tabLst>
            </a:pPr>
            <a:r>
              <a:rPr lang="en-US" dirty="0"/>
              <a:t>Azure Kubernetes Service:	</a:t>
            </a:r>
            <a:r>
              <a:rPr lang="en-US" dirty="0">
                <a:hlinkClick r:id="rId2"/>
              </a:rPr>
              <a:t>aka.ms/</a:t>
            </a:r>
            <a:r>
              <a:rPr lang="en-US" dirty="0" err="1">
                <a:hlinkClick r:id="rId2"/>
              </a:rPr>
              <a:t>kubernetes</a:t>
            </a:r>
            <a:r>
              <a:rPr lang="en-US" dirty="0"/>
              <a:t> </a:t>
            </a:r>
          </a:p>
          <a:p>
            <a:pPr>
              <a:tabLst>
                <a:tab pos="4232275" algn="l"/>
              </a:tabLst>
            </a:pPr>
            <a:r>
              <a:rPr lang="en-US" dirty="0"/>
              <a:t>Brigade:	</a:t>
            </a:r>
            <a:r>
              <a:rPr lang="en-US" dirty="0">
                <a:hlinkClick r:id="rId3" action="ppaction://hlinkfile"/>
              </a:rPr>
              <a:t>aka.ms/acr/brigade</a:t>
            </a:r>
            <a:r>
              <a:rPr lang="en-US" dirty="0"/>
              <a:t> </a:t>
            </a:r>
          </a:p>
          <a:p>
            <a:pPr>
              <a:tabLst>
                <a:tab pos="4232275" algn="l"/>
              </a:tabLst>
            </a:pPr>
            <a:r>
              <a:rPr lang="en-US" dirty="0"/>
              <a:t>Helm:	</a:t>
            </a:r>
            <a:r>
              <a:rPr lang="en-US" dirty="0">
                <a:hlinkClick r:id="rId4" action="ppaction://hlinkfile"/>
              </a:rPr>
              <a:t>aka.ms/helm</a:t>
            </a:r>
            <a:endParaRPr lang="en-US" dirty="0"/>
          </a:p>
          <a:p>
            <a:pPr>
              <a:tabLst>
                <a:tab pos="4232275" algn="l"/>
              </a:tabLst>
            </a:pPr>
            <a:r>
              <a:rPr lang="en-US" dirty="0"/>
              <a:t>ACR Build </a:t>
            </a:r>
            <a:r>
              <a:rPr lang="en-US" baseline="30000" dirty="0"/>
              <a:t>(Preview)	</a:t>
            </a:r>
            <a:r>
              <a:rPr lang="en-US" dirty="0">
                <a:hlinkClick r:id="rId5" action="ppaction://hlinkfile"/>
              </a:rPr>
              <a:t>aka.ms/acr/build</a:t>
            </a:r>
            <a:endParaRPr lang="en-US" dirty="0"/>
          </a:p>
          <a:p>
            <a:pPr>
              <a:tabLst>
                <a:tab pos="4232275" algn="l"/>
              </a:tabLst>
            </a:pPr>
            <a:r>
              <a:rPr lang="en-US" dirty="0"/>
              <a:t>ACR Geo-Replication </a:t>
            </a:r>
            <a:r>
              <a:rPr lang="en-US" baseline="30000" dirty="0"/>
              <a:t>(GA)  	</a:t>
            </a:r>
            <a:r>
              <a:rPr lang="en-US" dirty="0">
                <a:hlinkClick r:id="rId6" action="ppaction://hlinkfile"/>
              </a:rPr>
              <a:t>aka.ms/acr/geo-replication</a:t>
            </a:r>
            <a:r>
              <a:rPr lang="en-US" dirty="0"/>
              <a:t> </a:t>
            </a:r>
          </a:p>
          <a:p>
            <a:pPr>
              <a:tabLst>
                <a:tab pos="4232275" algn="l"/>
              </a:tabLst>
            </a:pPr>
            <a:r>
              <a:rPr lang="en-US" dirty="0"/>
              <a:t>Presentations:  	</a:t>
            </a:r>
            <a:r>
              <a:rPr lang="en-US" dirty="0">
                <a:hlinkClick r:id="rId7" action="ppaction://hlinkfile"/>
              </a:rPr>
              <a:t>aka.ms/acr/presentations</a:t>
            </a:r>
            <a:endParaRPr lang="en-US" dirty="0"/>
          </a:p>
          <a:p>
            <a:pPr>
              <a:tabLst>
                <a:tab pos="4232275" algn="l"/>
              </a:tabLst>
            </a:pPr>
            <a:r>
              <a:rPr lang="en-US" dirty="0"/>
              <a:t>Demo42: 	</a:t>
            </a:r>
            <a:r>
              <a:rPr lang="en-US" dirty="0">
                <a:hlinkClick r:id="rId8" action="ppaction://hlinkfile"/>
              </a:rPr>
              <a:t>github.com/demo42</a:t>
            </a:r>
            <a:endParaRPr lang="en-US" dirty="0"/>
          </a:p>
          <a:p>
            <a:pPr>
              <a:tabLst>
                <a:tab pos="4232275" algn="l"/>
              </a:tabLst>
            </a:pPr>
            <a:r>
              <a:rPr lang="en-US" dirty="0"/>
              <a:t>Blog	</a:t>
            </a:r>
            <a:r>
              <a:rPr lang="en-US" dirty="0">
                <a:hlinkClick r:id="rId9"/>
              </a:rPr>
              <a:t>blogs.msdn.microsoft.com/</a:t>
            </a:r>
            <a:r>
              <a:rPr lang="en-US" dirty="0" err="1">
                <a:hlinkClick r:id="rId9"/>
              </a:rPr>
              <a:t>SteveLasker</a:t>
            </a:r>
            <a:endParaRPr lang="en-US" dirty="0">
              <a:hlinkClick r:id="rId9"/>
            </a:endParaRPr>
          </a:p>
          <a:p>
            <a:pPr>
              <a:tabLst>
                <a:tab pos="4232275" algn="l"/>
              </a:tabLst>
            </a:pPr>
            <a:r>
              <a:rPr lang="en-US" dirty="0"/>
              <a:t>Twitter	@</a:t>
            </a:r>
            <a:r>
              <a:rPr lang="en-US" dirty="0" err="1"/>
              <a:t>SteveLasker</a:t>
            </a:r>
            <a:endParaRPr lang="en-US" dirty="0"/>
          </a:p>
          <a:p>
            <a:pPr>
              <a:tabLst>
                <a:tab pos="4232275" algn="l"/>
              </a:tabLst>
            </a:pPr>
            <a:r>
              <a:rPr lang="en-US" dirty="0"/>
              <a:t>Email	</a:t>
            </a:r>
            <a:r>
              <a:rPr lang="en-US" dirty="0">
                <a:hlinkClick r:id="rId10"/>
              </a:rPr>
              <a:t>SteveLas@Microsoft.com</a:t>
            </a:r>
            <a:endParaRPr lang="en-US" dirty="0"/>
          </a:p>
        </p:txBody>
      </p:sp>
    </p:spTree>
    <p:extLst>
      <p:ext uri="{BB962C8B-B14F-4D97-AF65-F5344CB8AC3E}">
        <p14:creationId xmlns:p14="http://schemas.microsoft.com/office/powerpoint/2010/main" val="29571873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CEAC-4079-4165-9434-75EB489EE8AB}"/>
              </a:ext>
            </a:extLst>
          </p:cNvPr>
          <p:cNvSpPr>
            <a:spLocks noGrp="1"/>
          </p:cNvSpPr>
          <p:nvPr>
            <p:ph type="title"/>
          </p:nvPr>
        </p:nvSpPr>
        <p:spPr>
          <a:xfrm>
            <a:off x="586740" y="90152"/>
            <a:ext cx="11018520" cy="553998"/>
          </a:xfrm>
        </p:spPr>
        <p:txBody>
          <a:bodyPr/>
          <a:lstStyle/>
          <a:p>
            <a:r>
              <a:rPr lang="en-US" dirty="0"/>
              <a:t>Related Breakout Sessions</a:t>
            </a:r>
          </a:p>
        </p:txBody>
      </p:sp>
      <p:sp>
        <p:nvSpPr>
          <p:cNvPr id="4" name="Text Placeholder 3">
            <a:extLst>
              <a:ext uri="{FF2B5EF4-FFF2-40B4-BE49-F238E27FC236}">
                <a16:creationId xmlns:a16="http://schemas.microsoft.com/office/drawing/2014/main" id="{CF5989A7-8DD0-4F38-BEF0-1746B66BE8D6}"/>
              </a:ext>
            </a:extLst>
          </p:cNvPr>
          <p:cNvSpPr>
            <a:spLocks noGrp="1"/>
          </p:cNvSpPr>
          <p:nvPr>
            <p:ph type="body" sz="quarter" idx="10"/>
          </p:nvPr>
        </p:nvSpPr>
        <p:spPr>
          <a:xfrm>
            <a:off x="4208380" y="1518693"/>
            <a:ext cx="3914237" cy="4370427"/>
          </a:xfrm>
        </p:spPr>
        <p:txBody>
          <a:bodyPr/>
          <a:lstStyle/>
          <a:p>
            <a:pPr marL="0" indent="0">
              <a:buNone/>
            </a:pPr>
            <a:r>
              <a:rPr lang="en-US" sz="1800" b="1" u="sng" dirty="0"/>
              <a:t>Monday</a:t>
            </a:r>
          </a:p>
          <a:p>
            <a:pPr marL="0" indent="0">
              <a:buNone/>
            </a:pPr>
            <a:r>
              <a:rPr lang="en-US" sz="1800" b="1" dirty="0"/>
              <a:t>BRK2134 </a:t>
            </a:r>
            <a:br>
              <a:rPr lang="en-US" sz="1800" dirty="0"/>
            </a:br>
            <a:r>
              <a:rPr lang="en-US" sz="1800" dirty="0"/>
              <a:t>The Present and Not-too-distant Future of Visual Studio </a:t>
            </a:r>
          </a:p>
          <a:p>
            <a:pPr marL="0" indent="0">
              <a:buNone/>
            </a:pPr>
            <a:r>
              <a:rPr lang="en-US" sz="1800" b="1" dirty="0"/>
              <a:t>BRK2152 </a:t>
            </a:r>
            <a:br>
              <a:rPr lang="en-US" sz="1800" b="1" dirty="0"/>
            </a:br>
            <a:r>
              <a:rPr lang="en-US" sz="1800" dirty="0"/>
              <a:t>What's new with Visual Studio for Mac </a:t>
            </a:r>
          </a:p>
          <a:p>
            <a:pPr marL="0" indent="0">
              <a:buNone/>
            </a:pPr>
            <a:r>
              <a:rPr lang="en-US" sz="1800" b="1" u="sng" dirty="0"/>
              <a:t>Wednesday</a:t>
            </a:r>
          </a:p>
          <a:p>
            <a:pPr marL="0" indent="0">
              <a:buNone/>
            </a:pPr>
            <a:r>
              <a:rPr lang="en-US" sz="1800" b="1" dirty="0"/>
              <a:t>BRK2145 </a:t>
            </a:r>
            <a:br>
              <a:rPr lang="en-US" sz="1800" dirty="0"/>
            </a:br>
            <a:r>
              <a:rPr lang="en-US" sz="1800" dirty="0"/>
              <a:t>Get in the Zone: Visual Studio 2017 Productivity Enhancements</a:t>
            </a:r>
          </a:p>
          <a:p>
            <a:pPr marL="0" indent="0">
              <a:buNone/>
            </a:pPr>
            <a:r>
              <a:rPr lang="en-US" sz="1800" b="1" dirty="0"/>
              <a:t>BRK2148 </a:t>
            </a:r>
            <a:br>
              <a:rPr lang="en-US" sz="1800" b="1" dirty="0"/>
            </a:br>
            <a:r>
              <a:rPr lang="en-US" sz="1800" dirty="0"/>
              <a:t>Supercharge your debugging in Visual Studio 2017 </a:t>
            </a:r>
          </a:p>
        </p:txBody>
      </p:sp>
      <p:sp>
        <p:nvSpPr>
          <p:cNvPr id="6" name="Rectangle 5">
            <a:extLst>
              <a:ext uri="{FF2B5EF4-FFF2-40B4-BE49-F238E27FC236}">
                <a16:creationId xmlns:a16="http://schemas.microsoft.com/office/drawing/2014/main" id="{F45097BE-A1C1-4903-A445-02CBA01DDA9D}"/>
              </a:ext>
            </a:extLst>
          </p:cNvPr>
          <p:cNvSpPr/>
          <p:nvPr/>
        </p:nvSpPr>
        <p:spPr bwMode="auto">
          <a:xfrm>
            <a:off x="4079490" y="671783"/>
            <a:ext cx="4043128" cy="7877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9" name="Rectangle 8">
            <a:extLst>
              <a:ext uri="{FF2B5EF4-FFF2-40B4-BE49-F238E27FC236}">
                <a16:creationId xmlns:a16="http://schemas.microsoft.com/office/drawing/2014/main" id="{9CA512D4-860E-4D12-BF43-5EF7D9C5368D}"/>
              </a:ext>
            </a:extLst>
          </p:cNvPr>
          <p:cNvSpPr/>
          <p:nvPr/>
        </p:nvSpPr>
        <p:spPr bwMode="auto">
          <a:xfrm>
            <a:off x="0" y="676517"/>
            <a:ext cx="4043127" cy="787775"/>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Platform</a:t>
            </a:r>
          </a:p>
        </p:txBody>
      </p:sp>
      <p:sp>
        <p:nvSpPr>
          <p:cNvPr id="10" name="Text Placeholder 3">
            <a:extLst>
              <a:ext uri="{FF2B5EF4-FFF2-40B4-BE49-F238E27FC236}">
                <a16:creationId xmlns:a16="http://schemas.microsoft.com/office/drawing/2014/main" id="{6CFDB8AA-B0C0-48FD-A7D0-D604DF4AF496}"/>
              </a:ext>
            </a:extLst>
          </p:cNvPr>
          <p:cNvSpPr txBox="1">
            <a:spLocks/>
          </p:cNvSpPr>
          <p:nvPr/>
        </p:nvSpPr>
        <p:spPr>
          <a:xfrm>
            <a:off x="132202" y="1510754"/>
            <a:ext cx="3914237" cy="535531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Monday</a:t>
            </a:r>
            <a:br>
              <a:rPr lang="en-US" sz="1800" b="1" u="sng" dirty="0"/>
            </a:br>
            <a:r>
              <a:rPr lang="en-US" sz="1800" b="1" dirty="0"/>
              <a:t>BRK2100</a:t>
            </a:r>
            <a:br>
              <a:rPr lang="en-US" sz="1800" b="1" u="sng" dirty="0"/>
            </a:br>
            <a:r>
              <a:rPr lang="en-US" sz="1800" dirty="0"/>
              <a:t>.NET Overview and Roadmap</a:t>
            </a:r>
          </a:p>
          <a:p>
            <a:pPr marL="0" indent="0">
              <a:buNone/>
            </a:pPr>
            <a:r>
              <a:rPr lang="en-US" sz="1800" b="1" u="sng" dirty="0"/>
              <a:t>Tuesday</a:t>
            </a:r>
          </a:p>
          <a:p>
            <a:pPr marL="0" indent="0">
              <a:buNone/>
            </a:pPr>
            <a:r>
              <a:rPr lang="en-US" sz="1800" b="1" dirty="0"/>
              <a:t>BRK2151 </a:t>
            </a:r>
            <a:br>
              <a:rPr lang="en-US" sz="1800" b="1" dirty="0"/>
            </a:br>
            <a:r>
              <a:rPr lang="en-US" sz="1800" dirty="0"/>
              <a:t>What's new in Web Development with ASP.NET Core 2.1 </a:t>
            </a:r>
          </a:p>
          <a:p>
            <a:pPr marL="0" indent="0">
              <a:buNone/>
            </a:pPr>
            <a:r>
              <a:rPr lang="en-US" sz="1800" b="1" dirty="0"/>
              <a:t>BRK2147 </a:t>
            </a:r>
            <a:br>
              <a:rPr lang="en-US" sz="1800" b="1" dirty="0"/>
            </a:br>
            <a:r>
              <a:rPr lang="en-US" sz="1800" dirty="0"/>
              <a:t>Meet the new stack for real-time web communication: ASP.NET Core </a:t>
            </a:r>
            <a:r>
              <a:rPr lang="en-US" sz="1800" dirty="0" err="1"/>
              <a:t>SignalR</a:t>
            </a:r>
            <a:endParaRPr lang="en-US" sz="1800" dirty="0"/>
          </a:p>
          <a:p>
            <a:pPr marL="0" indent="0">
              <a:buNone/>
            </a:pPr>
            <a:r>
              <a:rPr lang="en-US" sz="1800" b="1" dirty="0"/>
              <a:t>BRK2155 </a:t>
            </a:r>
            <a:br>
              <a:rPr lang="en-US" sz="1800" b="1" dirty="0"/>
            </a:br>
            <a:r>
              <a:rPr lang="en-US" sz="1800" dirty="0"/>
              <a:t>The Future of C#</a:t>
            </a:r>
          </a:p>
          <a:p>
            <a:pPr marL="0" indent="0">
              <a:buNone/>
            </a:pPr>
            <a:r>
              <a:rPr lang="en-US" sz="1800" b="1" u="sng" dirty="0"/>
              <a:t>Wednesday</a:t>
            </a:r>
            <a:r>
              <a:rPr lang="en-US" sz="1800" dirty="0"/>
              <a:t>  </a:t>
            </a:r>
          </a:p>
          <a:p>
            <a:pPr marL="0" indent="0">
              <a:buNone/>
            </a:pPr>
            <a:r>
              <a:rPr lang="en-US" sz="1800" b="1" dirty="0"/>
              <a:t>BRK2144 </a:t>
            </a:r>
            <a:br>
              <a:rPr lang="en-US" sz="1800" b="1" dirty="0"/>
            </a:br>
            <a:r>
              <a:rPr lang="en-US" sz="1800" dirty="0"/>
              <a:t>Entity Framework Core 2.1: Simple, Powerful Data Access for .NET </a:t>
            </a:r>
          </a:p>
        </p:txBody>
      </p:sp>
      <p:sp>
        <p:nvSpPr>
          <p:cNvPr id="7" name="Rectangle 6">
            <a:extLst>
              <a:ext uri="{FF2B5EF4-FFF2-40B4-BE49-F238E27FC236}">
                <a16:creationId xmlns:a16="http://schemas.microsoft.com/office/drawing/2014/main" id="{FBA9AE2D-6588-41A9-B1EC-668626D8DFAC}"/>
              </a:ext>
            </a:extLst>
          </p:cNvPr>
          <p:cNvSpPr/>
          <p:nvPr/>
        </p:nvSpPr>
        <p:spPr bwMode="auto">
          <a:xfrm>
            <a:off x="8160101" y="679355"/>
            <a:ext cx="4043127" cy="7802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8" name="Text Placeholder 3">
            <a:extLst>
              <a:ext uri="{FF2B5EF4-FFF2-40B4-BE49-F238E27FC236}">
                <a16:creationId xmlns:a16="http://schemas.microsoft.com/office/drawing/2014/main" id="{A4527867-69E9-4244-AA44-DA1681CB8E62}"/>
              </a:ext>
            </a:extLst>
          </p:cNvPr>
          <p:cNvSpPr txBox="1">
            <a:spLocks/>
          </p:cNvSpPr>
          <p:nvPr/>
        </p:nvSpPr>
        <p:spPr>
          <a:xfrm>
            <a:off x="8284558" y="1544777"/>
            <a:ext cx="3914237" cy="3939540"/>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u="sng" dirty="0"/>
              <a:t>Tuesday</a:t>
            </a:r>
          </a:p>
          <a:p>
            <a:pPr marL="0" indent="0">
              <a:buNone/>
            </a:pPr>
            <a:r>
              <a:rPr lang="en-US" sz="1800" b="1" dirty="0">
                <a:solidFill>
                  <a:srgbClr val="0070C0"/>
                </a:solidFill>
                <a:effectLst>
                  <a:outerShdw blurRad="50800" dist="38100" dir="2700000" algn="tl" rotWithShape="0">
                    <a:prstClr val="black">
                      <a:alpha val="40000"/>
                    </a:prstClr>
                  </a:outerShdw>
                </a:effectLst>
              </a:rPr>
              <a:t>BRK2115</a:t>
            </a:r>
            <a:br>
              <a:rPr lang="en-US" sz="1800" b="1" dirty="0">
                <a:solidFill>
                  <a:srgbClr val="0070C0"/>
                </a:solidFill>
                <a:effectLst>
                  <a:outerShdw blurRad="50800" dist="38100" dir="2700000" algn="tl" rotWithShape="0">
                    <a:prstClr val="black">
                      <a:alpha val="40000"/>
                    </a:prstClr>
                  </a:outerShdw>
                </a:effectLst>
              </a:rPr>
            </a:br>
            <a:r>
              <a:rPr lang="en-US" sz="1800" dirty="0">
                <a:solidFill>
                  <a:srgbClr val="0070C0"/>
                </a:solidFill>
                <a:effectLst>
                  <a:outerShdw blurRad="50800" dist="38100" dir="2700000" algn="tl" rotWithShape="0">
                    <a:prstClr val="black">
                      <a:alpha val="40000"/>
                    </a:prstClr>
                  </a:outerShdw>
                </a:effectLst>
              </a:rPr>
              <a:t>Building, Running, Patching Docker Containers – </a:t>
            </a:r>
            <a:r>
              <a:rPr lang="en-US" sz="1800" i="1" dirty="0">
                <a:solidFill>
                  <a:srgbClr val="0070C0"/>
                </a:solidFill>
                <a:effectLst>
                  <a:outerShdw blurRad="50800" dist="38100" dir="2700000" algn="tl" rotWithShape="0">
                    <a:prstClr val="black">
                      <a:alpha val="40000"/>
                    </a:prstClr>
                  </a:outerShdw>
                </a:effectLst>
              </a:rPr>
              <a:t>The Paradigm Shift</a:t>
            </a:r>
          </a:p>
          <a:p>
            <a:pPr marL="0" indent="0">
              <a:buNone/>
            </a:pPr>
            <a:r>
              <a:rPr lang="en-US" sz="1800" b="1" dirty="0"/>
              <a:t>BRK2117 </a:t>
            </a:r>
            <a:br>
              <a:rPr lang="en-US" sz="1800" b="1" dirty="0"/>
            </a:br>
            <a:r>
              <a:rPr lang="en-US" sz="1800" dirty="0"/>
              <a:t>Diagnosing and debugging live cloud applications</a:t>
            </a:r>
          </a:p>
          <a:p>
            <a:pPr marL="0" indent="0">
              <a:buNone/>
            </a:pPr>
            <a:r>
              <a:rPr lang="en-US" sz="1800" b="1" u="sng" dirty="0"/>
              <a:t>Wednesday</a:t>
            </a:r>
            <a:r>
              <a:rPr lang="en-US" sz="1800" dirty="0"/>
              <a:t> </a:t>
            </a:r>
          </a:p>
          <a:p>
            <a:pPr marL="0" indent="0">
              <a:buNone/>
            </a:pPr>
            <a:r>
              <a:rPr lang="en-US" sz="1800" b="1" dirty="0"/>
              <a:t>BRK3810 </a:t>
            </a:r>
            <a:br>
              <a:rPr lang="en-US" sz="1800" b="1" dirty="0"/>
            </a:br>
            <a:r>
              <a:rPr lang="en-US" sz="1800" dirty="0"/>
              <a:t>Modernizing existing .NET applications with Windows Containers and Azure cloud </a:t>
            </a:r>
          </a:p>
        </p:txBody>
      </p:sp>
    </p:spTree>
    <p:extLst>
      <p:ext uri="{BB962C8B-B14F-4D97-AF65-F5344CB8AC3E}">
        <p14:creationId xmlns:p14="http://schemas.microsoft.com/office/powerpoint/2010/main" val="18289131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stCxn id="323" idx="4"/>
            <a:endCxn id="27" idx="1"/>
          </p:cNvCxnSpPr>
          <p:nvPr/>
        </p:nvCxnSpPr>
        <p:spPr>
          <a:xfrm>
            <a:off x="3294652" y="2092522"/>
            <a:ext cx="417830" cy="241199"/>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574486"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p:cNvCxnSpPr>
          <p:nvPr/>
        </p:nvCxnSpPr>
        <p:spPr>
          <a:xfrm flipV="1">
            <a:off x="5454598" y="3190440"/>
            <a:ext cx="0" cy="1652621"/>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4530635" y="1868001"/>
            <a:ext cx="1830342" cy="1453857"/>
            <a:chOff x="4530635" y="1868001"/>
            <a:chExt cx="1830342" cy="1453857"/>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2675527"/>
              <a:ext cx="1830342" cy="646331"/>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Geo-replicated</a:t>
              </a:r>
            </a:p>
          </p:txBody>
        </p:sp>
      </p:grp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1276825" y="1917573"/>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2"/>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3"/>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4"/>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7" name="Picture 10" descr="https://wiki.jenkins-ci.org/download/attachments/2916393/logo-title.png?version=1&amp;modificationDate=1302753947000">
            <a:extLst>
              <a:ext uri="{FF2B5EF4-FFF2-40B4-BE49-F238E27FC236}">
                <a16:creationId xmlns:a16="http://schemas.microsoft.com/office/drawing/2014/main" id="{6251D5B4-8A50-464E-9366-78760E5136B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61041" y="4367564"/>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75603" y="5113627"/>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870518"/>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655983"/>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a:xfrm>
            <a:off x="588263" y="450273"/>
            <a:ext cx="11018520" cy="553998"/>
          </a:xfrm>
        </p:spPr>
        <p:txBody>
          <a:bodyPr/>
          <a:lstStyle/>
          <a:p>
            <a:r>
              <a:rPr lang="en-US" dirty="0"/>
              <a:t>Demo       Reference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4"/>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9192" y="4305575"/>
            <a:ext cx="613244" cy="613244"/>
          </a:xfrm>
          <a:prstGeom prst="rect">
            <a:avLst/>
          </a:prstGeom>
        </p:spPr>
      </p:pic>
      <p:pic>
        <p:nvPicPr>
          <p:cNvPr id="295" name="Picture 294">
            <a:extLst>
              <a:ext uri="{FF2B5EF4-FFF2-40B4-BE49-F238E27FC236}">
                <a16:creationId xmlns:a16="http://schemas.microsoft.com/office/drawing/2014/main" id="{D1E27819-8DC4-43BE-AD08-13ED7425530E}"/>
              </a:ext>
            </a:extLst>
          </p:cNvPr>
          <p:cNvPicPr>
            <a:picLocks noChangeAspect="1"/>
          </p:cNvPicPr>
          <p:nvPr/>
        </p:nvPicPr>
        <p:blipFill rotWithShape="1">
          <a:blip r:embed="rId19"/>
          <a:srcRect t="11211"/>
          <a:stretch/>
        </p:blipFill>
        <p:spPr>
          <a:xfrm>
            <a:off x="4098198" y="3037076"/>
            <a:ext cx="5090601" cy="3633510"/>
          </a:xfrm>
          <a:prstGeom prst="rect">
            <a:avLst/>
          </a:prstGeom>
        </p:spPr>
      </p:pic>
      <p:grpSp>
        <p:nvGrpSpPr>
          <p:cNvPr id="6" name="Group 5">
            <a:extLst>
              <a:ext uri="{FF2B5EF4-FFF2-40B4-BE49-F238E27FC236}">
                <a16:creationId xmlns:a16="http://schemas.microsoft.com/office/drawing/2014/main" id="{78BB8FAD-6197-4010-B25E-18895B8E1480}"/>
              </a:ext>
            </a:extLst>
          </p:cNvPr>
          <p:cNvGrpSpPr/>
          <p:nvPr/>
        </p:nvGrpSpPr>
        <p:grpSpPr>
          <a:xfrm>
            <a:off x="75568" y="954252"/>
            <a:ext cx="1679554" cy="885022"/>
            <a:chOff x="75568" y="893292"/>
            <a:chExt cx="1679554" cy="885022"/>
          </a:xfrm>
        </p:grpSpPr>
        <p:grpSp>
          <p:nvGrpSpPr>
            <p:cNvPr id="297" name="Group 296">
              <a:extLst>
                <a:ext uri="{FF2B5EF4-FFF2-40B4-BE49-F238E27FC236}">
                  <a16:creationId xmlns:a16="http://schemas.microsoft.com/office/drawing/2014/main" id="{176D5009-8933-4D00-B300-1677F9DEF70A}"/>
                </a:ext>
              </a:extLst>
            </p:cNvPr>
            <p:cNvGrpSpPr/>
            <p:nvPr/>
          </p:nvGrpSpPr>
          <p:grpSpPr>
            <a:xfrm>
              <a:off x="75568" y="1114866"/>
              <a:ext cx="1645496" cy="613444"/>
              <a:chOff x="822643" y="2049251"/>
              <a:chExt cx="2963273" cy="1104713"/>
            </a:xfrm>
          </p:grpSpPr>
          <p:pic>
            <p:nvPicPr>
              <p:cNvPr id="298" name="Graphic 297">
                <a:extLst>
                  <a:ext uri="{FF2B5EF4-FFF2-40B4-BE49-F238E27FC236}">
                    <a16:creationId xmlns:a16="http://schemas.microsoft.com/office/drawing/2014/main" id="{3D9BD507-3865-4DA9-B6E3-C9ED1442B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370" y="2049251"/>
                <a:ext cx="900546" cy="900546"/>
              </a:xfrm>
              <a:prstGeom prst="rect">
                <a:avLst/>
              </a:prstGeom>
            </p:spPr>
          </p:pic>
          <p:grpSp>
            <p:nvGrpSpPr>
              <p:cNvPr id="299" name="Group 298">
                <a:extLst>
                  <a:ext uri="{FF2B5EF4-FFF2-40B4-BE49-F238E27FC236}">
                    <a16:creationId xmlns:a16="http://schemas.microsoft.com/office/drawing/2014/main" id="{87B8EE69-90EF-406D-83FD-D29BF99B9D3D}"/>
                  </a:ext>
                </a:extLst>
              </p:cNvPr>
              <p:cNvGrpSpPr/>
              <p:nvPr/>
            </p:nvGrpSpPr>
            <p:grpSpPr>
              <a:xfrm>
                <a:off x="822643" y="2132026"/>
                <a:ext cx="1322707" cy="1021938"/>
                <a:chOff x="1490322" y="2029935"/>
                <a:chExt cx="1322707" cy="1021938"/>
              </a:xfrm>
            </p:grpSpPr>
            <p:pic>
              <p:nvPicPr>
                <p:cNvPr id="304" name="Picture 303" descr="Image result for docker hub logo">
                  <a:extLst>
                    <a:ext uri="{FF2B5EF4-FFF2-40B4-BE49-F238E27FC236}">
                      <a16:creationId xmlns:a16="http://schemas.microsoft.com/office/drawing/2014/main" id="{029E1573-60E7-4412-BF95-88FEAD7DFB8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305" name="Rectangle 304">
                  <a:extLst>
                    <a:ext uri="{FF2B5EF4-FFF2-40B4-BE49-F238E27FC236}">
                      <a16:creationId xmlns:a16="http://schemas.microsoft.com/office/drawing/2014/main" id="{8D09839D-D6D1-4959-B4A6-6B87D160D114}"/>
                    </a:ext>
                  </a:extLst>
                </p:cNvPr>
                <p:cNvSpPr/>
                <p:nvPr/>
              </p:nvSpPr>
              <p:spPr>
                <a:xfrm>
                  <a:off x="1490322" y="2636182"/>
                  <a:ext cx="1322707" cy="415691"/>
                </a:xfrm>
                <a:prstGeom prst="rect">
                  <a:avLst/>
                </a:prstGeom>
              </p:spPr>
              <p:txBody>
                <a:bodyPr wrap="none">
                  <a:spAutoFit/>
                </a:bodyPr>
                <a:lstStyle/>
                <a:p>
                  <a:pPr algn="ctr" defTabSz="914377"/>
                  <a:r>
                    <a:rPr lang="en-US" sz="900" dirty="0">
                      <a:solidFill>
                        <a:sysClr val="windowText" lastClr="000000"/>
                      </a:solidFill>
                      <a:latin typeface="Calibri" panose="020F0502020204030204"/>
                    </a:rPr>
                    <a:t>Docker Hub</a:t>
                  </a:r>
                </a:p>
              </p:txBody>
            </p:sp>
          </p:grpSp>
          <p:pic>
            <p:nvPicPr>
              <p:cNvPr id="300" name="Picture 299">
                <a:extLst>
                  <a:ext uri="{FF2B5EF4-FFF2-40B4-BE49-F238E27FC236}">
                    <a16:creationId xmlns:a16="http://schemas.microsoft.com/office/drawing/2014/main" id="{8FD4FE41-AEA1-431A-BB8C-187783B4E912}"/>
                  </a:ext>
                </a:extLst>
              </p:cNvPr>
              <p:cNvPicPr>
                <a:picLocks noChangeAspect="1"/>
              </p:cNvPicPr>
              <p:nvPr/>
            </p:nvPicPr>
            <p:blipFill>
              <a:blip r:embed="rId21"/>
              <a:stretch>
                <a:fillRect/>
              </a:stretch>
            </p:blipFill>
            <p:spPr>
              <a:xfrm>
                <a:off x="2183697" y="2132026"/>
                <a:ext cx="702671" cy="686215"/>
              </a:xfrm>
              <a:prstGeom prst="rect">
                <a:avLst/>
              </a:prstGeom>
            </p:spPr>
          </p:pic>
          <p:sp>
            <p:nvSpPr>
              <p:cNvPr id="301" name="Rectangle 300">
                <a:extLst>
                  <a:ext uri="{FF2B5EF4-FFF2-40B4-BE49-F238E27FC236}">
                    <a16:creationId xmlns:a16="http://schemas.microsoft.com/office/drawing/2014/main" id="{C6628E72-2CCF-4D87-A17A-3AC31A42BCD7}"/>
                  </a:ext>
                </a:extLst>
              </p:cNvPr>
              <p:cNvSpPr/>
              <p:nvPr/>
            </p:nvSpPr>
            <p:spPr>
              <a:xfrm>
                <a:off x="2137651" y="2738273"/>
                <a:ext cx="733813" cy="415691"/>
              </a:xfrm>
              <a:prstGeom prst="rect">
                <a:avLst/>
              </a:prstGeom>
            </p:spPr>
            <p:txBody>
              <a:bodyPr wrap="none">
                <a:spAutoFit/>
              </a:bodyPr>
              <a:lstStyle/>
              <a:p>
                <a:pPr algn="ctr" defTabSz="914377"/>
                <a:r>
                  <a:rPr lang="en-US" sz="900" dirty="0">
                    <a:solidFill>
                      <a:sysClr val="windowText" lastClr="000000"/>
                    </a:solidFill>
                    <a:latin typeface="Calibri" panose="020F0502020204030204"/>
                  </a:rPr>
                  <a:t>MCR</a:t>
                </a:r>
              </a:p>
            </p:txBody>
          </p:sp>
          <p:sp>
            <p:nvSpPr>
              <p:cNvPr id="302" name="Rectangle 301">
                <a:extLst>
                  <a:ext uri="{FF2B5EF4-FFF2-40B4-BE49-F238E27FC236}">
                    <a16:creationId xmlns:a16="http://schemas.microsoft.com/office/drawing/2014/main" id="{C103C9F1-2F9A-4C03-9164-B088AF062400}"/>
                  </a:ext>
                </a:extLst>
              </p:cNvPr>
              <p:cNvSpPr/>
              <p:nvPr/>
            </p:nvSpPr>
            <p:spPr>
              <a:xfrm>
                <a:off x="3000073" y="2738273"/>
                <a:ext cx="676076" cy="415691"/>
              </a:xfrm>
              <a:prstGeom prst="rect">
                <a:avLst/>
              </a:prstGeom>
            </p:spPr>
            <p:txBody>
              <a:bodyPr wrap="none">
                <a:spAutoFit/>
              </a:bodyPr>
              <a:lstStyle/>
              <a:p>
                <a:pPr algn="ctr" defTabSz="914377"/>
                <a:r>
                  <a:rPr lang="en-US" sz="900" dirty="0">
                    <a:solidFill>
                      <a:sysClr val="windowText" lastClr="000000"/>
                    </a:solidFill>
                    <a:latin typeface="Calibri" panose="020F0502020204030204"/>
                  </a:rPr>
                  <a:t>ACR</a:t>
                </a:r>
              </a:p>
            </p:txBody>
          </p:sp>
          <p:sp>
            <p:nvSpPr>
              <p:cNvPr id="303" name="Lightning Bolt 302">
                <a:extLst>
                  <a:ext uri="{FF2B5EF4-FFF2-40B4-BE49-F238E27FC236}">
                    <a16:creationId xmlns:a16="http://schemas.microsoft.com/office/drawing/2014/main" id="{1774C6C4-F09D-43CB-9CB5-4A09B37387EF}"/>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sz="1100" kern="0">
                  <a:solidFill>
                    <a:prstClr val="white"/>
                  </a:solidFill>
                  <a:latin typeface="Calibri" panose="020F0502020204030204"/>
                </a:endParaRPr>
              </a:p>
            </p:txBody>
          </p:sp>
        </p:grpSp>
        <p:sp>
          <p:nvSpPr>
            <p:cNvPr id="306" name="Rectangle 305">
              <a:extLst>
                <a:ext uri="{FF2B5EF4-FFF2-40B4-BE49-F238E27FC236}">
                  <a16:creationId xmlns:a16="http://schemas.microsoft.com/office/drawing/2014/main" id="{026E77FB-1B18-40AA-88F3-CBBE4AFA2011}"/>
                </a:ext>
              </a:extLst>
            </p:cNvPr>
            <p:cNvSpPr/>
            <p:nvPr/>
          </p:nvSpPr>
          <p:spPr bwMode="auto">
            <a:xfrm>
              <a:off x="85574" y="893292"/>
              <a:ext cx="1669548" cy="88502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ysClr val="windowText" lastClr="000000"/>
                  </a:solidFill>
                  <a:ea typeface="Segoe UI" pitchFamily="34" charset="0"/>
                  <a:cs typeface="Segoe UI" pitchFamily="34" charset="0"/>
                </a:rPr>
                <a:t>Registries</a:t>
              </a:r>
            </a:p>
          </p:txBody>
        </p:sp>
      </p:grpSp>
      <p:cxnSp>
        <p:nvCxnSpPr>
          <p:cNvPr id="308" name="Straight Arrow Connector 307">
            <a:extLst>
              <a:ext uri="{FF2B5EF4-FFF2-40B4-BE49-F238E27FC236}">
                <a16:creationId xmlns:a16="http://schemas.microsoft.com/office/drawing/2014/main" id="{59531CA4-95CD-4DCB-97B6-8156B190DFBE}"/>
              </a:ext>
            </a:extLst>
          </p:cNvPr>
          <p:cNvCxnSpPr>
            <a:cxnSpLocks/>
            <a:stCxn id="306" idx="3"/>
            <a:endCxn id="27" idx="0"/>
          </p:cNvCxnSpPr>
          <p:nvPr/>
        </p:nvCxnSpPr>
        <p:spPr>
          <a:xfrm>
            <a:off x="1755122" y="1396763"/>
            <a:ext cx="2365314" cy="529004"/>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95"/>
                                        </p:tgtEl>
                                      </p:cBhvr>
                                    </p:animEffect>
                                    <p:set>
                                      <p:cBhvr>
                                        <p:cTn id="41" dur="1" fill="hold">
                                          <p:stCondLst>
                                            <p:cond delay="499"/>
                                          </p:stCondLst>
                                        </p:cTn>
                                        <p:tgtEl>
                                          <p:spTgt spid="29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49"/>
                                        </p:tgtEl>
                                      </p:cBhvr>
                                    </p:animEffect>
                                    <p:set>
                                      <p:cBhvr>
                                        <p:cTn id="44" dur="1" fill="hold">
                                          <p:stCondLst>
                                            <p:cond delay="499"/>
                                          </p:stCondLst>
                                        </p:cTn>
                                        <p:tgtEl>
                                          <p:spTgt spid="34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41"/>
                                        </p:tgtEl>
                                      </p:cBhvr>
                                    </p:animEffect>
                                    <p:set>
                                      <p:cBhvr>
                                        <p:cTn id="50" dur="1" fill="hold">
                                          <p:stCondLst>
                                            <p:cond delay="499"/>
                                          </p:stCondLst>
                                        </p:cTn>
                                        <p:tgtEl>
                                          <p:spTgt spid="34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5"/>
                                        </p:tgtEl>
                                      </p:cBhvr>
                                    </p:animEffect>
                                    <p:set>
                                      <p:cBhvr>
                                        <p:cTn id="53" dur="1" fill="hold">
                                          <p:stCondLst>
                                            <p:cond delay="499"/>
                                          </p:stCondLst>
                                        </p:cTn>
                                        <p:tgtEl>
                                          <p:spTgt spid="34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6"/>
                                        </p:tgtEl>
                                      </p:cBhvr>
                                    </p:animEffect>
                                    <p:set>
                                      <p:cBhvr>
                                        <p:cTn id="56" dur="1" fill="hold">
                                          <p:stCondLst>
                                            <p:cond delay="499"/>
                                          </p:stCondLst>
                                        </p:cTn>
                                        <p:tgtEl>
                                          <p:spTgt spid="34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7"/>
                                        </p:tgtEl>
                                      </p:cBhvr>
                                    </p:animEffect>
                                    <p:set>
                                      <p:cBhvr>
                                        <p:cTn id="59" dur="1" fill="hold">
                                          <p:stCondLst>
                                            <p:cond delay="499"/>
                                          </p:stCondLst>
                                        </p:cTn>
                                        <p:tgtEl>
                                          <p:spTgt spid="34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48"/>
                                        </p:tgtEl>
                                      </p:cBhvr>
                                    </p:animEffect>
                                    <p:set>
                                      <p:cBhvr>
                                        <p:cTn id="62" dur="1" fill="hold">
                                          <p:stCondLst>
                                            <p:cond delay="499"/>
                                          </p:stCondLst>
                                        </p:cTn>
                                        <p:tgtEl>
                                          <p:spTgt spid="348"/>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
                                        <p:tgtEl>
                                          <p:spTgt spid="22"/>
                                        </p:tgtEl>
                                      </p:cBhvr>
                                    </p:animEffect>
                                  </p:childTnLst>
                                </p:cTn>
                              </p:par>
                              <p:par>
                                <p:cTn id="67" presetID="10" presetClass="entr" presetSubtype="0" fill="hold"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100"/>
                                        <p:tgtEl>
                                          <p:spTgt spid="80"/>
                                        </p:tgtEl>
                                      </p:cBhvr>
                                    </p:animEffect>
                                  </p:childTnLst>
                                </p:cTn>
                              </p:par>
                              <p:par>
                                <p:cTn id="70" presetID="10" presetClass="entr" presetSubtype="0" fill="hold" nodeType="withEffect">
                                  <p:stCondLst>
                                    <p:cond delay="0"/>
                                  </p:stCondLst>
                                  <p:childTnLst>
                                    <p:set>
                                      <p:cBhvr>
                                        <p:cTn id="71" dur="1" fill="hold">
                                          <p:stCondLst>
                                            <p:cond delay="0"/>
                                          </p:stCondLst>
                                        </p:cTn>
                                        <p:tgtEl>
                                          <p:spTgt spid="322"/>
                                        </p:tgtEl>
                                        <p:attrNameLst>
                                          <p:attrName>style.visibility</p:attrName>
                                        </p:attrNameLst>
                                      </p:cBhvr>
                                      <p:to>
                                        <p:strVal val="visible"/>
                                      </p:to>
                                    </p:set>
                                    <p:animEffect transition="in" filter="fade">
                                      <p:cBhvr>
                                        <p:cTn id="72" dur="100"/>
                                        <p:tgtEl>
                                          <p:spTgt spid="322"/>
                                        </p:tgtEl>
                                      </p:cBhvr>
                                    </p:animEffect>
                                  </p:childTnLst>
                                </p:cTn>
                              </p:par>
                            </p:childTnLst>
                          </p:cTn>
                        </p:par>
                        <p:par>
                          <p:cTn id="73" fill="hold">
                            <p:stCondLst>
                              <p:cond delay="600"/>
                            </p:stCondLst>
                            <p:childTnLst>
                              <p:par>
                                <p:cTn id="74" presetID="10" presetClass="entr" presetSubtype="0" fill="hold" nodeType="afterEffect">
                                  <p:stCondLst>
                                    <p:cond delay="0"/>
                                  </p:stCondLst>
                                  <p:childTnLst>
                                    <p:set>
                                      <p:cBhvr>
                                        <p:cTn id="75" dur="1" fill="hold">
                                          <p:stCondLst>
                                            <p:cond delay="0"/>
                                          </p:stCondLst>
                                        </p:cTn>
                                        <p:tgtEl>
                                          <p:spTgt spid="575"/>
                                        </p:tgtEl>
                                        <p:attrNameLst>
                                          <p:attrName>style.visibility</p:attrName>
                                        </p:attrNameLst>
                                      </p:cBhvr>
                                      <p:to>
                                        <p:strVal val="visible"/>
                                      </p:to>
                                    </p:set>
                                    <p:animEffect transition="in" filter="fade">
                                      <p:cBhvr>
                                        <p:cTn id="76" dur="100"/>
                                        <p:tgtEl>
                                          <p:spTgt spid="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5"/>
                                        </p:tgtEl>
                                        <p:attrNameLst>
                                          <p:attrName>style.visibility</p:attrName>
                                        </p:attrNameLst>
                                      </p:cBhvr>
                                      <p:to>
                                        <p:strVal val="visible"/>
                                      </p:to>
                                    </p:set>
                                    <p:animEffect transition="in" filter="fade">
                                      <p:cBhvr>
                                        <p:cTn id="79" dur="100"/>
                                        <p:tgtEl>
                                          <p:spTgt spid="325"/>
                                        </p:tgtEl>
                                      </p:cBhvr>
                                    </p:animEffect>
                                  </p:childTnLst>
                                </p:cTn>
                              </p:par>
                            </p:childTnLst>
                          </p:cTn>
                        </p:par>
                        <p:par>
                          <p:cTn id="80" fill="hold">
                            <p:stCondLst>
                              <p:cond delay="700"/>
                            </p:stCondLst>
                            <p:childTnLst>
                              <p:par>
                                <p:cTn id="81" presetID="10" presetClass="entr" presetSubtype="0"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100"/>
                                        <p:tgtEl>
                                          <p:spTgt spid="20"/>
                                        </p:tgtEl>
                                      </p:cBhvr>
                                    </p:animEffect>
                                  </p:childTnLst>
                                </p:cTn>
                              </p:par>
                            </p:childTnLst>
                          </p:cTn>
                        </p:par>
                        <p:par>
                          <p:cTn id="84" fill="hold">
                            <p:stCondLst>
                              <p:cond delay="800"/>
                            </p:stCondLst>
                            <p:childTnLst>
                              <p:par>
                                <p:cTn id="85" presetID="14" presetClass="entr" presetSubtype="10" fill="hold" grpId="0" nodeType="afterEffect">
                                  <p:stCondLst>
                                    <p:cond delay="0"/>
                                  </p:stCondLst>
                                  <p:childTnLst>
                                    <p:set>
                                      <p:cBhvr>
                                        <p:cTn id="86" dur="1" fill="hold">
                                          <p:stCondLst>
                                            <p:cond delay="0"/>
                                          </p:stCondLst>
                                        </p:cTn>
                                        <p:tgtEl>
                                          <p:spTgt spid="323"/>
                                        </p:tgtEl>
                                        <p:attrNameLst>
                                          <p:attrName>style.visibility</p:attrName>
                                        </p:attrNameLst>
                                      </p:cBhvr>
                                      <p:to>
                                        <p:strVal val="visible"/>
                                      </p:to>
                                    </p:set>
                                    <p:animEffect transition="in" filter="randombar(horizontal)">
                                      <p:cBhvr>
                                        <p:cTn id="87" dur="100"/>
                                        <p:tgtEl>
                                          <p:spTgt spid="323"/>
                                        </p:tgtEl>
                                      </p:cBhvr>
                                    </p:animEffect>
                                  </p:childTnLst>
                                </p:cTn>
                              </p:par>
                            </p:childTnLst>
                          </p:cTn>
                        </p:par>
                        <p:par>
                          <p:cTn id="88" fill="hold">
                            <p:stCondLst>
                              <p:cond delay="900"/>
                            </p:stCondLst>
                            <p:childTnLst>
                              <p:par>
                                <p:cTn id="89" presetID="22" presetClass="entr" presetSubtype="8" fill="hold"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left)">
                                      <p:cBhvr>
                                        <p:cTn id="91" dur="100"/>
                                        <p:tgtEl>
                                          <p:spTgt spid="42"/>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100"/>
                                        <p:tgtEl>
                                          <p:spTgt spid="21"/>
                                        </p:tgtEl>
                                      </p:cBhvr>
                                    </p:animEffect>
                                  </p:childTnLst>
                                </p:cTn>
                              </p:par>
                            </p:childTnLst>
                          </p:cTn>
                        </p:par>
                        <p:par>
                          <p:cTn id="96" fill="hold">
                            <p:stCondLst>
                              <p:cond delay="11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100"/>
                                        <p:tgtEl>
                                          <p:spTgt spid="44"/>
                                        </p:tgtEl>
                                      </p:cBhvr>
                                    </p:animEffect>
                                  </p:childTnLst>
                                </p:cTn>
                              </p:par>
                            </p:childTnLst>
                          </p:cTn>
                        </p:par>
                        <p:par>
                          <p:cTn id="100" fill="hold">
                            <p:stCondLst>
                              <p:cond delay="1200"/>
                            </p:stCondLst>
                            <p:childTnLst>
                              <p:par>
                                <p:cTn id="101" presetID="14" presetClass="entr" presetSubtype="1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randombar(horizontal)">
                                      <p:cBhvr>
                                        <p:cTn id="103" dur="100"/>
                                        <p:tgtEl>
                                          <p:spTgt spid="39"/>
                                        </p:tgtEl>
                                      </p:cBhvr>
                                    </p:animEffect>
                                  </p:childTnLst>
                                </p:cTn>
                              </p:par>
                            </p:childTnLst>
                          </p:cTn>
                        </p:par>
                        <p:par>
                          <p:cTn id="104" fill="hold">
                            <p:stCondLst>
                              <p:cond delay="1300"/>
                            </p:stCondLst>
                            <p:childTnLst>
                              <p:par>
                                <p:cTn id="105" presetID="10" presetClass="entr" presetSubtype="0" fill="hold" nodeType="after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100"/>
                                        <p:tgtEl>
                                          <p:spTgt spid="75"/>
                                        </p:tgtEl>
                                      </p:cBhvr>
                                    </p:animEffect>
                                  </p:childTnLst>
                                </p:cTn>
                              </p:par>
                            </p:childTnLst>
                          </p:cTn>
                        </p:par>
                        <p:par>
                          <p:cTn id="108" fill="hold">
                            <p:stCondLst>
                              <p:cond delay="1400"/>
                            </p:stCondLst>
                            <p:childTnLst>
                              <p:par>
                                <p:cTn id="109" presetID="10" presetClass="entr" presetSubtype="0" fill="hold" nodeType="after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fade">
                                      <p:cBhvr>
                                        <p:cTn id="111" dur="100"/>
                                        <p:tgtEl>
                                          <p:spTgt spid="76"/>
                                        </p:tgtEl>
                                      </p:cBhvr>
                                    </p:animEffect>
                                  </p:childTnLst>
                                </p:cTn>
                              </p:par>
                            </p:childTnLst>
                          </p:cTn>
                        </p:par>
                        <p:par>
                          <p:cTn id="112" fill="hold">
                            <p:stCondLst>
                              <p:cond delay="1500"/>
                            </p:stCondLst>
                            <p:childTnLst>
                              <p:par>
                                <p:cTn id="113" presetID="14" presetClass="entr" presetSubtype="10" fill="hold" nodeType="afterEffect">
                                  <p:stCondLst>
                                    <p:cond delay="0"/>
                                  </p:stCondLst>
                                  <p:childTnLst>
                                    <p:set>
                                      <p:cBhvr>
                                        <p:cTn id="114" dur="1" fill="hold">
                                          <p:stCondLst>
                                            <p:cond delay="0"/>
                                          </p:stCondLst>
                                        </p:cTn>
                                        <p:tgtEl>
                                          <p:spTgt spid="372"/>
                                        </p:tgtEl>
                                        <p:attrNameLst>
                                          <p:attrName>style.visibility</p:attrName>
                                        </p:attrNameLst>
                                      </p:cBhvr>
                                      <p:to>
                                        <p:strVal val="visible"/>
                                      </p:to>
                                    </p:set>
                                    <p:animEffect transition="in" filter="randombar(horizontal)">
                                      <p:cBhvr>
                                        <p:cTn id="115" dur="100"/>
                                        <p:tgtEl>
                                          <p:spTgt spid="372"/>
                                        </p:tgtEl>
                                      </p:cBhvr>
                                    </p:animEffect>
                                  </p:childTnLst>
                                </p:cTn>
                              </p:par>
                            </p:childTnLst>
                          </p:cTn>
                        </p:par>
                        <p:par>
                          <p:cTn id="116" fill="hold">
                            <p:stCondLst>
                              <p:cond delay="1600"/>
                            </p:stCondLst>
                            <p:childTnLst>
                              <p:par>
                                <p:cTn id="117" presetID="14" presetClass="entr" presetSubtype="10" fill="hold" nodeType="afterEffect">
                                  <p:stCondLst>
                                    <p:cond delay="0"/>
                                  </p:stCondLst>
                                  <p:childTnLst>
                                    <p:set>
                                      <p:cBhvr>
                                        <p:cTn id="118" dur="1" fill="hold">
                                          <p:stCondLst>
                                            <p:cond delay="0"/>
                                          </p:stCondLst>
                                        </p:cTn>
                                        <p:tgtEl>
                                          <p:spTgt spid="408"/>
                                        </p:tgtEl>
                                        <p:attrNameLst>
                                          <p:attrName>style.visibility</p:attrName>
                                        </p:attrNameLst>
                                      </p:cBhvr>
                                      <p:to>
                                        <p:strVal val="visible"/>
                                      </p:to>
                                    </p:set>
                                    <p:animEffect transition="in" filter="randombar(horizontal)">
                                      <p:cBhvr>
                                        <p:cTn id="119" dur="100"/>
                                        <p:tgtEl>
                                          <p:spTgt spid="408"/>
                                        </p:tgtEl>
                                      </p:cBhvr>
                                    </p:animEffect>
                                  </p:childTnLst>
                                </p:cTn>
                              </p:par>
                            </p:childTnLst>
                          </p:cTn>
                        </p:par>
                        <p:par>
                          <p:cTn id="120" fill="hold">
                            <p:stCondLst>
                              <p:cond delay="1700"/>
                            </p:stCondLst>
                            <p:childTnLst>
                              <p:par>
                                <p:cTn id="121" presetID="14" presetClass="entr" presetSubtype="10" fill="hold" nodeType="afterEffect">
                                  <p:stCondLst>
                                    <p:cond delay="0"/>
                                  </p:stCondLst>
                                  <p:childTnLst>
                                    <p:set>
                                      <p:cBhvr>
                                        <p:cTn id="122" dur="1" fill="hold">
                                          <p:stCondLst>
                                            <p:cond delay="0"/>
                                          </p:stCondLst>
                                        </p:cTn>
                                        <p:tgtEl>
                                          <p:spTgt spid="354"/>
                                        </p:tgtEl>
                                        <p:attrNameLst>
                                          <p:attrName>style.visibility</p:attrName>
                                        </p:attrNameLst>
                                      </p:cBhvr>
                                      <p:to>
                                        <p:strVal val="visible"/>
                                      </p:to>
                                    </p:set>
                                    <p:animEffect transition="in" filter="randombar(horizontal)">
                                      <p:cBhvr>
                                        <p:cTn id="123" dur="100"/>
                                        <p:tgtEl>
                                          <p:spTgt spid="354"/>
                                        </p:tgtEl>
                                      </p:cBhvr>
                                    </p:animEffect>
                                  </p:childTnLst>
                                </p:cTn>
                              </p:par>
                            </p:childTnLst>
                          </p:cTn>
                        </p:par>
                        <p:par>
                          <p:cTn id="124" fill="hold">
                            <p:stCondLst>
                              <p:cond delay="1800"/>
                            </p:stCondLst>
                            <p:childTnLst>
                              <p:par>
                                <p:cTn id="125" presetID="14" presetClass="entr" presetSubtype="10" fill="hold" nodeType="afterEffect">
                                  <p:stCondLst>
                                    <p:cond delay="0"/>
                                  </p:stCondLst>
                                  <p:childTnLst>
                                    <p:set>
                                      <p:cBhvr>
                                        <p:cTn id="126" dur="1" fill="hold">
                                          <p:stCondLst>
                                            <p:cond delay="0"/>
                                          </p:stCondLst>
                                        </p:cTn>
                                        <p:tgtEl>
                                          <p:spTgt spid="390"/>
                                        </p:tgtEl>
                                        <p:attrNameLst>
                                          <p:attrName>style.visibility</p:attrName>
                                        </p:attrNameLst>
                                      </p:cBhvr>
                                      <p:to>
                                        <p:strVal val="visible"/>
                                      </p:to>
                                    </p:set>
                                    <p:animEffect transition="in" filter="randombar(horizontal)">
                                      <p:cBhvr>
                                        <p:cTn id="127" dur="100"/>
                                        <p:tgtEl>
                                          <p:spTgt spid="390"/>
                                        </p:tgtEl>
                                      </p:cBhvr>
                                    </p:animEffect>
                                  </p:childTnLst>
                                </p:cTn>
                              </p:par>
                            </p:childTnLst>
                          </p:cTn>
                        </p:par>
                        <p:par>
                          <p:cTn id="128" fill="hold">
                            <p:stCondLst>
                              <p:cond delay="1900"/>
                            </p:stCondLst>
                            <p:childTnLst>
                              <p:par>
                                <p:cTn id="129" presetID="14" presetClass="entr" presetSubtype="10" fill="hold" nodeType="afterEffect">
                                  <p:stCondLst>
                                    <p:cond delay="0"/>
                                  </p:stCondLst>
                                  <p:childTnLst>
                                    <p:set>
                                      <p:cBhvr>
                                        <p:cTn id="130" dur="1" fill="hold">
                                          <p:stCondLst>
                                            <p:cond delay="0"/>
                                          </p:stCondLst>
                                        </p:cTn>
                                        <p:tgtEl>
                                          <p:spTgt spid="426"/>
                                        </p:tgtEl>
                                        <p:attrNameLst>
                                          <p:attrName>style.visibility</p:attrName>
                                        </p:attrNameLst>
                                      </p:cBhvr>
                                      <p:to>
                                        <p:strVal val="visible"/>
                                      </p:to>
                                    </p:set>
                                    <p:animEffect transition="in" filter="randombar(horizontal)">
                                      <p:cBhvr>
                                        <p:cTn id="131" dur="100"/>
                                        <p:tgtEl>
                                          <p:spTgt spid="426"/>
                                        </p:tgtEl>
                                      </p:cBhvr>
                                    </p:animEffect>
                                  </p:childTnLst>
                                </p:cTn>
                              </p:par>
                            </p:childTnLst>
                          </p:cTn>
                        </p:par>
                        <p:par>
                          <p:cTn id="132" fill="hold">
                            <p:stCondLst>
                              <p:cond delay="2000"/>
                            </p:stCondLst>
                            <p:childTnLst>
                              <p:par>
                                <p:cTn id="133" presetID="14" presetClass="entr" presetSubtype="10" fill="hold" nodeType="afterEffect">
                                  <p:stCondLst>
                                    <p:cond delay="0"/>
                                  </p:stCondLst>
                                  <p:childTnLst>
                                    <p:set>
                                      <p:cBhvr>
                                        <p:cTn id="134" dur="1" fill="hold">
                                          <p:stCondLst>
                                            <p:cond delay="0"/>
                                          </p:stCondLst>
                                        </p:cTn>
                                        <p:tgtEl>
                                          <p:spTgt spid="444"/>
                                        </p:tgtEl>
                                        <p:attrNameLst>
                                          <p:attrName>style.visibility</p:attrName>
                                        </p:attrNameLst>
                                      </p:cBhvr>
                                      <p:to>
                                        <p:strVal val="visible"/>
                                      </p:to>
                                    </p:set>
                                    <p:animEffect transition="in" filter="randombar(horizontal)">
                                      <p:cBhvr>
                                        <p:cTn id="135" dur="100"/>
                                        <p:tgtEl>
                                          <p:spTgt spid="44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nodeType="clickEffect">
                                  <p:stCondLst>
                                    <p:cond delay="0"/>
                                  </p:stCondLst>
                                  <p:childTnLst>
                                    <p:set>
                                      <p:cBhvr>
                                        <p:cTn id="139" dur="1" fill="hold">
                                          <p:stCondLst>
                                            <p:cond delay="0"/>
                                          </p:stCondLst>
                                        </p:cTn>
                                        <p:tgtEl>
                                          <p:spTgt spid="340"/>
                                        </p:tgtEl>
                                        <p:attrNameLst>
                                          <p:attrName>style.visibility</p:attrName>
                                        </p:attrNameLst>
                                      </p:cBhvr>
                                      <p:to>
                                        <p:strVal val="visible"/>
                                      </p:to>
                                    </p:set>
                                    <p:animEffect transition="in" filter="wipe(right)">
                                      <p:cBhvr>
                                        <p:cTn id="140" dur="500"/>
                                        <p:tgtEl>
                                          <p:spTgt spid="340"/>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326"/>
                                        </p:tgtEl>
                                        <p:attrNameLst>
                                          <p:attrName>style.visibility</p:attrName>
                                        </p:attrNameLst>
                                      </p:cBhvr>
                                      <p:to>
                                        <p:strVal val="visible"/>
                                      </p:to>
                                    </p:set>
                                    <p:animEffect transition="in" filter="fade">
                                      <p:cBhvr>
                                        <p:cTn id="144" dur="200"/>
                                        <p:tgtEl>
                                          <p:spTgt spid="326"/>
                                        </p:tgtEl>
                                      </p:cBhvr>
                                    </p:animEffect>
                                  </p:childTnLst>
                                </p:cTn>
                              </p:par>
                            </p:childTnLst>
                          </p:cTn>
                        </p:par>
                        <p:par>
                          <p:cTn id="145" fill="hold">
                            <p:stCondLst>
                              <p:cond delay="700"/>
                            </p:stCondLst>
                            <p:childTnLst>
                              <p:par>
                                <p:cTn id="146" presetID="10" presetClass="entr" presetSubtype="0" fill="hold" nodeType="afterEffect">
                                  <p:stCondLst>
                                    <p:cond delay="0"/>
                                  </p:stCondLst>
                                  <p:childTnLst>
                                    <p:set>
                                      <p:cBhvr>
                                        <p:cTn id="147" dur="1" fill="hold">
                                          <p:stCondLst>
                                            <p:cond delay="0"/>
                                          </p:stCondLst>
                                        </p:cTn>
                                        <p:tgtEl>
                                          <p:spTgt spid="576"/>
                                        </p:tgtEl>
                                        <p:attrNameLst>
                                          <p:attrName>style.visibility</p:attrName>
                                        </p:attrNameLst>
                                      </p:cBhvr>
                                      <p:to>
                                        <p:strVal val="visible"/>
                                      </p:to>
                                    </p:set>
                                    <p:animEffect transition="in" filter="fade">
                                      <p:cBhvr>
                                        <p:cTn id="148" dur="200"/>
                                        <p:tgtEl>
                                          <p:spTgt spid="576"/>
                                        </p:tgtEl>
                                      </p:cBhvr>
                                    </p:animEffect>
                                  </p:childTnLst>
                                </p:cTn>
                              </p:par>
                            </p:childTnLst>
                          </p:cTn>
                        </p:par>
                        <p:par>
                          <p:cTn id="149" fill="hold">
                            <p:stCondLst>
                              <p:cond delay="900"/>
                            </p:stCondLst>
                            <p:childTnLst>
                              <p:par>
                                <p:cTn id="150" presetID="10" presetClass="entr" presetSubtype="0" fill="hold" nodeType="after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200"/>
                                        <p:tgtEl>
                                          <p:spTgt spid="81"/>
                                        </p:tgtEl>
                                      </p:cBhvr>
                                    </p:animEffect>
                                  </p:childTnLst>
                                </p:cTn>
                              </p:par>
                            </p:childTnLst>
                          </p:cTn>
                        </p:par>
                        <p:par>
                          <p:cTn id="153" fill="hold">
                            <p:stCondLst>
                              <p:cond delay="1100"/>
                            </p:stCondLst>
                            <p:childTnLst>
                              <p:par>
                                <p:cTn id="154" presetID="22" presetClass="entr" presetSubtype="1" fill="hold" nodeType="afterEffect">
                                  <p:stCondLst>
                                    <p:cond delay="0"/>
                                  </p:stCondLst>
                                  <p:childTnLst>
                                    <p:set>
                                      <p:cBhvr>
                                        <p:cTn id="155" dur="1" fill="hold">
                                          <p:stCondLst>
                                            <p:cond delay="0"/>
                                          </p:stCondLst>
                                        </p:cTn>
                                        <p:tgtEl>
                                          <p:spTgt spid="57"/>
                                        </p:tgtEl>
                                        <p:attrNameLst>
                                          <p:attrName>style.visibility</p:attrName>
                                        </p:attrNameLst>
                                      </p:cBhvr>
                                      <p:to>
                                        <p:strVal val="visible"/>
                                      </p:to>
                                    </p:set>
                                    <p:animEffect transition="in" filter="wipe(up)">
                                      <p:cBhvr>
                                        <p:cTn id="156" dur="200"/>
                                        <p:tgtEl>
                                          <p:spTgt spid="57"/>
                                        </p:tgtEl>
                                      </p:cBhvr>
                                    </p:animEffect>
                                  </p:childTnLst>
                                </p:cTn>
                              </p:par>
                            </p:childTnLst>
                          </p:cTn>
                        </p:par>
                        <p:par>
                          <p:cTn id="157" fill="hold">
                            <p:stCondLst>
                              <p:cond delay="1300"/>
                            </p:stCondLst>
                            <p:childTnLst>
                              <p:par>
                                <p:cTn id="158" presetID="10" presetClass="entr" presetSubtype="0" fill="hold" nodeType="after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fade">
                                      <p:cBhvr>
                                        <p:cTn id="160" dur="200"/>
                                        <p:tgtEl>
                                          <p:spTgt spid="55"/>
                                        </p:tgtEl>
                                      </p:cBhvr>
                                    </p:animEffect>
                                  </p:childTnLst>
                                </p:cTn>
                              </p:par>
                            </p:childTnLst>
                          </p:cTn>
                        </p:par>
                        <p:par>
                          <p:cTn id="161" fill="hold">
                            <p:stCondLst>
                              <p:cond delay="1500"/>
                            </p:stCondLst>
                            <p:childTnLst>
                              <p:par>
                                <p:cTn id="162" presetID="14" presetClass="entr" presetSubtype="10" fill="hold" grpId="0" nodeType="afterEffect">
                                  <p:stCondLst>
                                    <p:cond delay="0"/>
                                  </p:stCondLst>
                                  <p:childTnLst>
                                    <p:set>
                                      <p:cBhvr>
                                        <p:cTn id="163" dur="1" fill="hold">
                                          <p:stCondLst>
                                            <p:cond delay="0"/>
                                          </p:stCondLst>
                                        </p:cTn>
                                        <p:tgtEl>
                                          <p:spTgt spid="96"/>
                                        </p:tgtEl>
                                        <p:attrNameLst>
                                          <p:attrName>style.visibility</p:attrName>
                                        </p:attrNameLst>
                                      </p:cBhvr>
                                      <p:to>
                                        <p:strVal val="visible"/>
                                      </p:to>
                                    </p:set>
                                    <p:animEffect transition="in" filter="randombar(horizontal)">
                                      <p:cBhvr>
                                        <p:cTn id="164" dur="200"/>
                                        <p:tgtEl>
                                          <p:spTgt spid="96"/>
                                        </p:tgtEl>
                                      </p:cBhvr>
                                    </p:animEffect>
                                  </p:childTnLst>
                                </p:cTn>
                              </p:par>
                              <p:par>
                                <p:cTn id="165" presetID="10" presetClass="entr" presetSubtype="0" fill="hold" nodeType="withEffect">
                                  <p:stCondLst>
                                    <p:cond delay="0"/>
                                  </p:stCondLst>
                                  <p:childTnLst>
                                    <p:set>
                                      <p:cBhvr>
                                        <p:cTn id="166" dur="1" fill="hold">
                                          <p:stCondLst>
                                            <p:cond delay="0"/>
                                          </p:stCondLst>
                                        </p:cTn>
                                        <p:tgtEl>
                                          <p:spTgt spid="97"/>
                                        </p:tgtEl>
                                        <p:attrNameLst>
                                          <p:attrName>style.visibility</p:attrName>
                                        </p:attrNameLst>
                                      </p:cBhvr>
                                      <p:to>
                                        <p:strVal val="visible"/>
                                      </p:to>
                                    </p:set>
                                    <p:animEffect transition="in" filter="fade">
                                      <p:cBhvr>
                                        <p:cTn id="167" dur="200"/>
                                        <p:tgtEl>
                                          <p:spTgt spid="97"/>
                                        </p:tgtEl>
                                      </p:cBhvr>
                                    </p:animEffect>
                                  </p:childTnLst>
                                </p:cTn>
                              </p:par>
                            </p:childTnLst>
                          </p:cTn>
                        </p:par>
                        <p:par>
                          <p:cTn id="168" fill="hold">
                            <p:stCondLst>
                              <p:cond delay="1700"/>
                            </p:stCondLst>
                            <p:childTnLst>
                              <p:par>
                                <p:cTn id="169" presetID="10" presetClass="entr" presetSubtype="0" fill="hold"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200"/>
                                        <p:tgtEl>
                                          <p:spTgt spid="98"/>
                                        </p:tgtEl>
                                      </p:cBhvr>
                                    </p:animEffect>
                                  </p:childTnLst>
                                </p:cTn>
                              </p:par>
                            </p:childTnLst>
                          </p:cTn>
                        </p:par>
                        <p:par>
                          <p:cTn id="172" fill="hold">
                            <p:stCondLst>
                              <p:cond delay="1900"/>
                            </p:stCondLst>
                            <p:childTnLst>
                              <p:par>
                                <p:cTn id="173" presetID="14" presetClass="entr" presetSubtype="10" fill="hold" nodeType="afterEffect">
                                  <p:stCondLst>
                                    <p:cond delay="0"/>
                                  </p:stCondLst>
                                  <p:childTnLst>
                                    <p:set>
                                      <p:cBhvr>
                                        <p:cTn id="174" dur="1" fill="hold">
                                          <p:stCondLst>
                                            <p:cond delay="0"/>
                                          </p:stCondLst>
                                        </p:cTn>
                                        <p:tgtEl>
                                          <p:spTgt spid="484"/>
                                        </p:tgtEl>
                                        <p:attrNameLst>
                                          <p:attrName>style.visibility</p:attrName>
                                        </p:attrNameLst>
                                      </p:cBhvr>
                                      <p:to>
                                        <p:strVal val="visible"/>
                                      </p:to>
                                    </p:set>
                                    <p:animEffect transition="in" filter="randombar(horizontal)">
                                      <p:cBhvr>
                                        <p:cTn id="175" dur="200"/>
                                        <p:tgtEl>
                                          <p:spTgt spid="484"/>
                                        </p:tgtEl>
                                      </p:cBhvr>
                                    </p:animEffect>
                                  </p:childTnLst>
                                </p:cTn>
                              </p:par>
                              <p:par>
                                <p:cTn id="176" presetID="14" presetClass="entr" presetSubtype="10" fill="hold" nodeType="withEffect">
                                  <p:stCondLst>
                                    <p:cond delay="300"/>
                                  </p:stCondLst>
                                  <p:childTnLst>
                                    <p:set>
                                      <p:cBhvr>
                                        <p:cTn id="177" dur="1" fill="hold">
                                          <p:stCondLst>
                                            <p:cond delay="0"/>
                                          </p:stCondLst>
                                        </p:cTn>
                                        <p:tgtEl>
                                          <p:spTgt spid="520"/>
                                        </p:tgtEl>
                                        <p:attrNameLst>
                                          <p:attrName>style.visibility</p:attrName>
                                        </p:attrNameLst>
                                      </p:cBhvr>
                                      <p:to>
                                        <p:strVal val="visible"/>
                                      </p:to>
                                    </p:set>
                                    <p:animEffect transition="in" filter="randombar(horizontal)">
                                      <p:cBhvr>
                                        <p:cTn id="178" dur="200"/>
                                        <p:tgtEl>
                                          <p:spTgt spid="520"/>
                                        </p:tgtEl>
                                      </p:cBhvr>
                                    </p:animEffect>
                                  </p:childTnLst>
                                </p:cTn>
                              </p:par>
                              <p:par>
                                <p:cTn id="179" presetID="14" presetClass="entr" presetSubtype="10" fill="hold" nodeType="withEffect">
                                  <p:stCondLst>
                                    <p:cond delay="500"/>
                                  </p:stCondLst>
                                  <p:childTnLst>
                                    <p:set>
                                      <p:cBhvr>
                                        <p:cTn id="180" dur="1" fill="hold">
                                          <p:stCondLst>
                                            <p:cond delay="0"/>
                                          </p:stCondLst>
                                        </p:cTn>
                                        <p:tgtEl>
                                          <p:spTgt spid="466"/>
                                        </p:tgtEl>
                                        <p:attrNameLst>
                                          <p:attrName>style.visibility</p:attrName>
                                        </p:attrNameLst>
                                      </p:cBhvr>
                                      <p:to>
                                        <p:strVal val="visible"/>
                                      </p:to>
                                    </p:set>
                                    <p:animEffect transition="in" filter="randombar(horizontal)">
                                      <p:cBhvr>
                                        <p:cTn id="181" dur="200"/>
                                        <p:tgtEl>
                                          <p:spTgt spid="466"/>
                                        </p:tgtEl>
                                      </p:cBhvr>
                                    </p:animEffect>
                                  </p:childTnLst>
                                </p:cTn>
                              </p:par>
                              <p:par>
                                <p:cTn id="182" presetID="14" presetClass="entr" presetSubtype="10" fill="hold" nodeType="withEffect">
                                  <p:stCondLst>
                                    <p:cond delay="500"/>
                                  </p:stCondLst>
                                  <p:childTnLst>
                                    <p:set>
                                      <p:cBhvr>
                                        <p:cTn id="183" dur="1" fill="hold">
                                          <p:stCondLst>
                                            <p:cond delay="0"/>
                                          </p:stCondLst>
                                        </p:cTn>
                                        <p:tgtEl>
                                          <p:spTgt spid="502"/>
                                        </p:tgtEl>
                                        <p:attrNameLst>
                                          <p:attrName>style.visibility</p:attrName>
                                        </p:attrNameLst>
                                      </p:cBhvr>
                                      <p:to>
                                        <p:strVal val="visible"/>
                                      </p:to>
                                    </p:set>
                                    <p:animEffect transition="in" filter="randombar(horizontal)">
                                      <p:cBhvr>
                                        <p:cTn id="184" dur="200"/>
                                        <p:tgtEl>
                                          <p:spTgt spid="502"/>
                                        </p:tgtEl>
                                      </p:cBhvr>
                                    </p:animEffect>
                                  </p:childTnLst>
                                </p:cTn>
                              </p:par>
                              <p:par>
                                <p:cTn id="185" presetID="14" presetClass="entr" presetSubtype="10" fill="hold" nodeType="withEffect">
                                  <p:stCondLst>
                                    <p:cond delay="900"/>
                                  </p:stCondLst>
                                  <p:childTnLst>
                                    <p:set>
                                      <p:cBhvr>
                                        <p:cTn id="186" dur="1" fill="hold">
                                          <p:stCondLst>
                                            <p:cond delay="0"/>
                                          </p:stCondLst>
                                        </p:cTn>
                                        <p:tgtEl>
                                          <p:spTgt spid="538"/>
                                        </p:tgtEl>
                                        <p:attrNameLst>
                                          <p:attrName>style.visibility</p:attrName>
                                        </p:attrNameLst>
                                      </p:cBhvr>
                                      <p:to>
                                        <p:strVal val="visible"/>
                                      </p:to>
                                    </p:set>
                                    <p:animEffect transition="in" filter="randombar(horizontal)">
                                      <p:cBhvr>
                                        <p:cTn id="187" dur="200"/>
                                        <p:tgtEl>
                                          <p:spTgt spid="538"/>
                                        </p:tgtEl>
                                      </p:cBhvr>
                                    </p:animEffect>
                                  </p:childTnLst>
                                </p:cTn>
                              </p:par>
                              <p:par>
                                <p:cTn id="188" presetID="14" presetClass="entr" presetSubtype="10" fill="hold" nodeType="withEffect">
                                  <p:stCondLst>
                                    <p:cond delay="1300"/>
                                  </p:stCondLst>
                                  <p:childTnLst>
                                    <p:set>
                                      <p:cBhvr>
                                        <p:cTn id="189" dur="1" fill="hold">
                                          <p:stCondLst>
                                            <p:cond delay="0"/>
                                          </p:stCondLst>
                                        </p:cTn>
                                        <p:tgtEl>
                                          <p:spTgt spid="556"/>
                                        </p:tgtEl>
                                        <p:attrNameLst>
                                          <p:attrName>style.visibility</p:attrName>
                                        </p:attrNameLst>
                                      </p:cBhvr>
                                      <p:to>
                                        <p:strVal val="visible"/>
                                      </p:to>
                                    </p:set>
                                    <p:animEffect transition="in" filter="randombar(horizontal)">
                                      <p:cBhvr>
                                        <p:cTn id="190" dur="200"/>
                                        <p:tgtEl>
                                          <p:spTgt spid="556"/>
                                        </p:tgtEl>
                                      </p:cBhvr>
                                    </p:animEffect>
                                  </p:childTnLst>
                                </p:cTn>
                              </p:par>
                            </p:childTnLst>
                          </p:cTn>
                        </p:par>
                      </p:childTnLst>
                    </p:cTn>
                  </p:par>
                  <p:par>
                    <p:cTn id="191" fill="hold">
                      <p:stCondLst>
                        <p:cond delay="indefinite"/>
                      </p:stCondLst>
                      <p:childTnLst>
                        <p:par>
                          <p:cTn id="192" fill="hold">
                            <p:stCondLst>
                              <p:cond delay="0"/>
                            </p:stCondLst>
                            <p:childTnLst>
                              <p:par>
                                <p:cTn id="193" presetID="14" presetClass="entr" presetSubtype="10" fill="hold" nodeType="clickEffect">
                                  <p:stCondLst>
                                    <p:cond delay="0"/>
                                  </p:stCondLst>
                                  <p:childTnLst>
                                    <p:set>
                                      <p:cBhvr>
                                        <p:cTn id="194" dur="1" fill="hold">
                                          <p:stCondLst>
                                            <p:cond delay="0"/>
                                          </p:stCondLst>
                                        </p:cTn>
                                        <p:tgtEl>
                                          <p:spTgt spid="6"/>
                                        </p:tgtEl>
                                        <p:attrNameLst>
                                          <p:attrName>style.visibility</p:attrName>
                                        </p:attrNameLst>
                                      </p:cBhvr>
                                      <p:to>
                                        <p:strVal val="visible"/>
                                      </p:to>
                                    </p:set>
                                    <p:animEffect transition="in" filter="randombar(horizontal)">
                                      <p:cBhvr>
                                        <p:cTn id="195" dur="500"/>
                                        <p:tgtEl>
                                          <p:spTgt spid="6"/>
                                        </p:tgtEl>
                                      </p:cBhvr>
                                    </p:animEffect>
                                  </p:childTnLst>
                                </p:cTn>
                              </p:par>
                            </p:childTnLst>
                          </p:cTn>
                        </p:par>
                        <p:par>
                          <p:cTn id="196" fill="hold">
                            <p:stCondLst>
                              <p:cond delay="500"/>
                            </p:stCondLst>
                            <p:childTnLst>
                              <p:par>
                                <p:cTn id="197" presetID="22" presetClass="entr" presetSubtype="8" fill="hold" nodeType="afterEffect">
                                  <p:stCondLst>
                                    <p:cond delay="0"/>
                                  </p:stCondLst>
                                  <p:childTnLst>
                                    <p:set>
                                      <p:cBhvr>
                                        <p:cTn id="198" dur="1" fill="hold">
                                          <p:stCondLst>
                                            <p:cond delay="0"/>
                                          </p:stCondLst>
                                        </p:cTn>
                                        <p:tgtEl>
                                          <p:spTgt spid="308"/>
                                        </p:tgtEl>
                                        <p:attrNameLst>
                                          <p:attrName>style.visibility</p:attrName>
                                        </p:attrNameLst>
                                      </p:cBhvr>
                                      <p:to>
                                        <p:strVal val="visible"/>
                                      </p:to>
                                    </p:set>
                                    <p:animEffect transition="in" filter="wipe(left)">
                                      <p:cBhvr>
                                        <p:cTn id="199" dur="1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872148294"/>
              </p:ext>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 name="Rectangle 1">
            <a:extLst>
              <a:ext uri="{FF2B5EF4-FFF2-40B4-BE49-F238E27FC236}">
                <a16:creationId xmlns:a16="http://schemas.microsoft.com/office/drawing/2014/main" id="{611F54CB-C1BD-47E3-AA78-526B565E1CA6}"/>
              </a:ext>
            </a:extLst>
          </p:cNvPr>
          <p:cNvSpPr/>
          <p:nvPr/>
        </p:nvSpPr>
        <p:spPr bwMode="auto">
          <a:xfrm>
            <a:off x="2631633" y="5547784"/>
            <a:ext cx="2309953" cy="577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2584"/>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313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0" y="162752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3688"/>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032"/>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6" name="Picture 4">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290566BE-5D27-4584-80C1-7811591EF99C}"/>
              </a:ext>
            </a:extLst>
          </p:cNvPr>
          <p:cNvGrpSpPr/>
          <p:nvPr/>
        </p:nvGrpSpPr>
        <p:grpSpPr>
          <a:xfrm>
            <a:off x="9290512" y="4311480"/>
            <a:ext cx="2512442" cy="608928"/>
            <a:chOff x="12042417" y="3769446"/>
            <a:chExt cx="2512442" cy="608928"/>
          </a:xfrm>
        </p:grpSpPr>
        <p:sp>
          <p:nvSpPr>
            <p:cNvPr id="100" name="Rectangle 99">
              <a:extLst>
                <a:ext uri="{FF2B5EF4-FFF2-40B4-BE49-F238E27FC236}">
                  <a16:creationId xmlns:a16="http://schemas.microsoft.com/office/drawing/2014/main" id="{4AB14047-7AF2-4116-B150-AF13394D7C34}"/>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01" name="Picture 4">
              <a:extLst>
                <a:ext uri="{FF2B5EF4-FFF2-40B4-BE49-F238E27FC236}">
                  <a16:creationId xmlns:a16="http://schemas.microsoft.com/office/drawing/2014/main" id="{5DA3389D-DDA4-403F-A39C-65721AD689E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EDE16EE-420A-45E5-A7BF-0FB332AEDC74}"/>
              </a:ext>
            </a:extLst>
          </p:cNvPr>
          <p:cNvGrpSpPr/>
          <p:nvPr/>
        </p:nvGrpSpPr>
        <p:grpSpPr>
          <a:xfrm>
            <a:off x="9290512" y="4930927"/>
            <a:ext cx="2512442" cy="608928"/>
            <a:chOff x="12042417" y="3769446"/>
            <a:chExt cx="2512442" cy="608928"/>
          </a:xfrm>
        </p:grpSpPr>
        <p:sp>
          <p:nvSpPr>
            <p:cNvPr id="103" name="Rectangle 102">
              <a:extLst>
                <a:ext uri="{FF2B5EF4-FFF2-40B4-BE49-F238E27FC236}">
                  <a16:creationId xmlns:a16="http://schemas.microsoft.com/office/drawing/2014/main" id="{C7D1E959-0EB9-44CB-82A2-71EA876D57A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04" name="Picture 4">
              <a:extLst>
                <a:ext uri="{FF2B5EF4-FFF2-40B4-BE49-F238E27FC236}">
                  <a16:creationId xmlns:a16="http://schemas.microsoft.com/office/drawing/2014/main" id="{36D58339-1233-4365-88D1-186619D69C3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Multiplication Sign 96">
            <a:extLst>
              <a:ext uri="{FF2B5EF4-FFF2-40B4-BE49-F238E27FC236}">
                <a16:creationId xmlns:a16="http://schemas.microsoft.com/office/drawing/2014/main" id="{66B2417F-7313-46F5-992B-657AFC71E0C4}"/>
              </a:ext>
            </a:extLst>
          </p:cNvPr>
          <p:cNvSpPr/>
          <p:nvPr/>
        </p:nvSpPr>
        <p:spPr bwMode="auto">
          <a:xfrm>
            <a:off x="8936885" y="4531936"/>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Multiplication Sign 97">
            <a:extLst>
              <a:ext uri="{FF2B5EF4-FFF2-40B4-BE49-F238E27FC236}">
                <a16:creationId xmlns:a16="http://schemas.microsoft.com/office/drawing/2014/main" id="{5266A6DD-89C3-4298-95FA-061425312933}"/>
              </a:ext>
            </a:extLst>
          </p:cNvPr>
          <p:cNvSpPr/>
          <p:nvPr/>
        </p:nvSpPr>
        <p:spPr bwMode="auto">
          <a:xfrm>
            <a:off x="8936885" y="2750599"/>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Multiplication Sign 104">
            <a:extLst>
              <a:ext uri="{FF2B5EF4-FFF2-40B4-BE49-F238E27FC236}">
                <a16:creationId xmlns:a16="http://schemas.microsoft.com/office/drawing/2014/main" id="{56C6888A-4419-4E02-B0BF-FC09EDA0A556}"/>
              </a:ext>
            </a:extLst>
          </p:cNvPr>
          <p:cNvSpPr/>
          <p:nvPr/>
        </p:nvSpPr>
        <p:spPr bwMode="auto">
          <a:xfrm>
            <a:off x="8936885" y="3924946"/>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Multiplication Sign 105">
            <a:extLst>
              <a:ext uri="{FF2B5EF4-FFF2-40B4-BE49-F238E27FC236}">
                <a16:creationId xmlns:a16="http://schemas.microsoft.com/office/drawing/2014/main" id="{1C7FEC5C-7333-407A-8DEC-E2FDD38EFEE0}"/>
              </a:ext>
            </a:extLst>
          </p:cNvPr>
          <p:cNvSpPr/>
          <p:nvPr/>
        </p:nvSpPr>
        <p:spPr bwMode="auto">
          <a:xfrm>
            <a:off x="8936885" y="1510041"/>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Multiplication Sign 106">
            <a:extLst>
              <a:ext uri="{FF2B5EF4-FFF2-40B4-BE49-F238E27FC236}">
                <a16:creationId xmlns:a16="http://schemas.microsoft.com/office/drawing/2014/main" id="{2001B25F-D8E4-496D-A147-D591AB1B28AE}"/>
              </a:ext>
            </a:extLst>
          </p:cNvPr>
          <p:cNvSpPr/>
          <p:nvPr/>
        </p:nvSpPr>
        <p:spPr bwMode="auto">
          <a:xfrm>
            <a:off x="8936885" y="3296254"/>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Multiplication Sign 107">
            <a:extLst>
              <a:ext uri="{FF2B5EF4-FFF2-40B4-BE49-F238E27FC236}">
                <a16:creationId xmlns:a16="http://schemas.microsoft.com/office/drawing/2014/main" id="{3C10BE1E-DB7A-4F3B-BCD1-6225A084A46E}"/>
              </a:ext>
            </a:extLst>
          </p:cNvPr>
          <p:cNvSpPr/>
          <p:nvPr/>
        </p:nvSpPr>
        <p:spPr bwMode="auto">
          <a:xfrm>
            <a:off x="8936885" y="507947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Multiplication Sign 108">
            <a:extLst>
              <a:ext uri="{FF2B5EF4-FFF2-40B4-BE49-F238E27FC236}">
                <a16:creationId xmlns:a16="http://schemas.microsoft.com/office/drawing/2014/main" id="{B1ECCA1F-2ED9-4BBF-9083-51A530A45FC2}"/>
              </a:ext>
            </a:extLst>
          </p:cNvPr>
          <p:cNvSpPr/>
          <p:nvPr/>
        </p:nvSpPr>
        <p:spPr bwMode="auto">
          <a:xfrm>
            <a:off x="8936885" y="209853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2500"/>
                            </p:stCondLst>
                            <p:childTnLst>
                              <p:par>
                                <p:cTn id="99" presetID="22" presetClass="entr" presetSubtype="8"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wipe(left)">
                                      <p:cBhvr>
                                        <p:cTn id="101" dur="500"/>
                                        <p:tgtEl>
                                          <p:spTgt spid="10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4"/>
                                        </p:tgtEl>
                                        <p:attrNameLst>
                                          <p:attrName>style.visibility</p:attrName>
                                        </p:attrNameLst>
                                      </p:cBhvr>
                                      <p:to>
                                        <p:strVal val="visible"/>
                                      </p:to>
                                    </p:set>
                                    <p:animEffect transition="in" filter="fade">
                                      <p:cBhvr>
                                        <p:cTn id="140" dur="500"/>
                                        <p:tgtEl>
                                          <p:spTgt spid="14"/>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xit" presetSubtype="10" fill="hold" nodeType="clickEffect">
                                  <p:stCondLst>
                                    <p:cond delay="0"/>
                                  </p:stCondLst>
                                  <p:childTnLst>
                                    <p:animEffect transition="out" filter="randombar(horizontal)">
                                      <p:cBhvr>
                                        <p:cTn id="144" dur="500"/>
                                        <p:tgtEl>
                                          <p:spTgt spid="13"/>
                                        </p:tgtEl>
                                      </p:cBhvr>
                                    </p:animEffect>
                                    <p:set>
                                      <p:cBhvr>
                                        <p:cTn id="145" dur="1" fill="hold">
                                          <p:stCondLst>
                                            <p:cond delay="499"/>
                                          </p:stCondLst>
                                        </p:cTn>
                                        <p:tgtEl>
                                          <p:spTgt spid="13"/>
                                        </p:tgtEl>
                                        <p:attrNameLst>
                                          <p:attrName>style.visibility</p:attrName>
                                        </p:attrNameLst>
                                      </p:cBhvr>
                                      <p:to>
                                        <p:strVal val="hidden"/>
                                      </p:to>
                                    </p:set>
                                  </p:childTnLst>
                                </p:cTn>
                              </p:par>
                              <p:par>
                                <p:cTn id="146" presetID="14" presetClass="exit" presetSubtype="10" fill="hold" nodeType="withEffect">
                                  <p:stCondLst>
                                    <p:cond delay="0"/>
                                  </p:stCondLst>
                                  <p:childTnLst>
                                    <p:animEffect transition="out" filter="randombar(horizontal)">
                                      <p:cBhvr>
                                        <p:cTn id="147" dur="500"/>
                                        <p:tgtEl>
                                          <p:spTgt spid="166"/>
                                        </p:tgtEl>
                                      </p:cBhvr>
                                    </p:animEffect>
                                    <p:set>
                                      <p:cBhvr>
                                        <p:cTn id="148" dur="1" fill="hold">
                                          <p:stCondLst>
                                            <p:cond delay="499"/>
                                          </p:stCondLst>
                                        </p:cTn>
                                        <p:tgtEl>
                                          <p:spTgt spid="166"/>
                                        </p:tgtEl>
                                        <p:attrNameLst>
                                          <p:attrName>style.visibility</p:attrName>
                                        </p:attrNameLst>
                                      </p:cBhvr>
                                      <p:to>
                                        <p:strVal val="hidden"/>
                                      </p:to>
                                    </p:set>
                                  </p:childTnLst>
                                </p:cTn>
                              </p:par>
                              <p:par>
                                <p:cTn id="149" presetID="14" presetClass="exit" presetSubtype="10" fill="hold" grpId="1" nodeType="withEffect">
                                  <p:stCondLst>
                                    <p:cond delay="0"/>
                                  </p:stCondLst>
                                  <p:childTnLst>
                                    <p:animEffect transition="out" filter="randombar(horizontal)">
                                      <p:cBhvr>
                                        <p:cTn id="150" dur="500"/>
                                        <p:tgtEl>
                                          <p:spTgt spid="158"/>
                                        </p:tgtEl>
                                      </p:cBhvr>
                                    </p:animEffect>
                                    <p:set>
                                      <p:cBhvr>
                                        <p:cTn id="151" dur="1" fill="hold">
                                          <p:stCondLst>
                                            <p:cond delay="499"/>
                                          </p:stCondLst>
                                        </p:cTn>
                                        <p:tgtEl>
                                          <p:spTgt spid="158"/>
                                        </p:tgtEl>
                                        <p:attrNameLst>
                                          <p:attrName>style.visibility</p:attrName>
                                        </p:attrNameLst>
                                      </p:cBhvr>
                                      <p:to>
                                        <p:strVal val="hidden"/>
                                      </p:to>
                                    </p:set>
                                  </p:childTnLst>
                                </p:cTn>
                              </p:par>
                              <p:par>
                                <p:cTn id="152" presetID="14" presetClass="exit" presetSubtype="10" fill="hold" nodeType="withEffect">
                                  <p:stCondLst>
                                    <p:cond delay="0"/>
                                  </p:stCondLst>
                                  <p:childTnLst>
                                    <p:animEffect transition="out" filter="randombar(horizontal)">
                                      <p:cBhvr>
                                        <p:cTn id="153" dur="500"/>
                                        <p:tgtEl>
                                          <p:spTgt spid="130"/>
                                        </p:tgtEl>
                                      </p:cBhvr>
                                    </p:animEffect>
                                    <p:set>
                                      <p:cBhvr>
                                        <p:cTn id="154" dur="1" fill="hold">
                                          <p:stCondLst>
                                            <p:cond delay="499"/>
                                          </p:stCondLst>
                                        </p:cTn>
                                        <p:tgtEl>
                                          <p:spTgt spid="130"/>
                                        </p:tgtEl>
                                        <p:attrNameLst>
                                          <p:attrName>style.visibility</p:attrName>
                                        </p:attrNameLst>
                                      </p:cBhvr>
                                      <p:to>
                                        <p:strVal val="hidden"/>
                                      </p:to>
                                    </p:set>
                                  </p:childTnLst>
                                </p:cTn>
                              </p:par>
                              <p:par>
                                <p:cTn id="155" presetID="14" presetClass="exit" presetSubtype="10" fill="hold" nodeType="withEffect">
                                  <p:stCondLst>
                                    <p:cond delay="0"/>
                                  </p:stCondLst>
                                  <p:childTnLst>
                                    <p:animEffect transition="out" filter="randombar(horizontal)">
                                      <p:cBhvr>
                                        <p:cTn id="156" dur="500"/>
                                        <p:tgtEl>
                                          <p:spTgt spid="218"/>
                                        </p:tgtEl>
                                      </p:cBhvr>
                                    </p:animEffect>
                                    <p:set>
                                      <p:cBhvr>
                                        <p:cTn id="157" dur="1" fill="hold">
                                          <p:stCondLst>
                                            <p:cond delay="499"/>
                                          </p:stCondLst>
                                        </p:cTn>
                                        <p:tgtEl>
                                          <p:spTgt spid="218"/>
                                        </p:tgtEl>
                                        <p:attrNameLst>
                                          <p:attrName>style.visibility</p:attrName>
                                        </p:attrNameLst>
                                      </p:cBhvr>
                                      <p:to>
                                        <p:strVal val="hidden"/>
                                      </p:to>
                                    </p:set>
                                  </p:childTnLst>
                                </p:cTn>
                              </p:par>
                              <p:par>
                                <p:cTn id="158" presetID="14" presetClass="exit" presetSubtype="10" fill="hold" nodeType="withEffect">
                                  <p:stCondLst>
                                    <p:cond delay="0"/>
                                  </p:stCondLst>
                                  <p:childTnLst>
                                    <p:animEffect transition="out" filter="randombar(horizontal)">
                                      <p:cBhvr>
                                        <p:cTn id="159" dur="500"/>
                                        <p:tgtEl>
                                          <p:spTgt spid="122"/>
                                        </p:tgtEl>
                                      </p:cBhvr>
                                    </p:animEffect>
                                    <p:set>
                                      <p:cBhvr>
                                        <p:cTn id="160" dur="1" fill="hold">
                                          <p:stCondLst>
                                            <p:cond delay="499"/>
                                          </p:stCondLst>
                                        </p:cTn>
                                        <p:tgtEl>
                                          <p:spTgt spid="122"/>
                                        </p:tgtEl>
                                        <p:attrNameLst>
                                          <p:attrName>style.visibility</p:attrName>
                                        </p:attrNameLst>
                                      </p:cBhvr>
                                      <p:to>
                                        <p:strVal val="hidden"/>
                                      </p:to>
                                    </p:set>
                                  </p:childTnLst>
                                </p:cTn>
                              </p:par>
                              <p:par>
                                <p:cTn id="161" presetID="14" presetClass="exit" presetSubtype="10" fill="hold" grpId="1" nodeType="withEffect">
                                  <p:stCondLst>
                                    <p:cond delay="0"/>
                                  </p:stCondLst>
                                  <p:childTnLst>
                                    <p:animEffect transition="out" filter="randombar(horizontal)">
                                      <p:cBhvr>
                                        <p:cTn id="162" dur="500"/>
                                        <p:tgtEl>
                                          <p:spTgt spid="129"/>
                                        </p:tgtEl>
                                      </p:cBhvr>
                                    </p:animEffect>
                                    <p:set>
                                      <p:cBhvr>
                                        <p:cTn id="163" dur="1" fill="hold">
                                          <p:stCondLst>
                                            <p:cond delay="499"/>
                                          </p:stCondLst>
                                        </p:cTn>
                                        <p:tgtEl>
                                          <p:spTgt spid="129"/>
                                        </p:tgtEl>
                                        <p:attrNameLst>
                                          <p:attrName>style.visibility</p:attrName>
                                        </p:attrNameLst>
                                      </p:cBhvr>
                                      <p:to>
                                        <p:strVal val="hidden"/>
                                      </p:to>
                                    </p:set>
                                  </p:childTnLst>
                                </p:cTn>
                              </p:par>
                              <p:par>
                                <p:cTn id="164" presetID="14" presetClass="exit" presetSubtype="10" fill="hold" grpId="1" nodeType="withEffect">
                                  <p:stCondLst>
                                    <p:cond delay="0"/>
                                  </p:stCondLst>
                                  <p:childTnLst>
                                    <p:animEffect transition="out" filter="randombar(horizontal)">
                                      <p:cBhvr>
                                        <p:cTn id="165" dur="500"/>
                                        <p:tgtEl>
                                          <p:spTgt spid="157"/>
                                        </p:tgtEl>
                                      </p:cBhvr>
                                    </p:animEffect>
                                    <p:set>
                                      <p:cBhvr>
                                        <p:cTn id="166" dur="1" fill="hold">
                                          <p:stCondLst>
                                            <p:cond delay="499"/>
                                          </p:stCondLst>
                                        </p:cTn>
                                        <p:tgtEl>
                                          <p:spTgt spid="157"/>
                                        </p:tgtEl>
                                        <p:attrNameLst>
                                          <p:attrName>style.visibility</p:attrName>
                                        </p:attrNameLst>
                                      </p:cBhvr>
                                      <p:to>
                                        <p:strVal val="hidden"/>
                                      </p:to>
                                    </p:set>
                                  </p:childTnLst>
                                </p:cTn>
                              </p:par>
                              <p:par>
                                <p:cTn id="167" presetID="14" presetClass="exit" presetSubtype="10" fill="hold" nodeType="withEffect">
                                  <p:stCondLst>
                                    <p:cond delay="0"/>
                                  </p:stCondLst>
                                  <p:childTnLst>
                                    <p:animEffect transition="out" filter="randombar(horizontal)">
                                      <p:cBhvr>
                                        <p:cTn id="168" dur="500"/>
                                        <p:tgtEl>
                                          <p:spTgt spid="224"/>
                                        </p:tgtEl>
                                      </p:cBhvr>
                                    </p:animEffect>
                                    <p:set>
                                      <p:cBhvr>
                                        <p:cTn id="169" dur="1" fill="hold">
                                          <p:stCondLst>
                                            <p:cond delay="499"/>
                                          </p:stCondLst>
                                        </p:cTn>
                                        <p:tgtEl>
                                          <p:spTgt spid="224"/>
                                        </p:tgtEl>
                                        <p:attrNameLst>
                                          <p:attrName>style.visibility</p:attrName>
                                        </p:attrNameLst>
                                      </p:cBhvr>
                                      <p:to>
                                        <p:strVal val="hidden"/>
                                      </p:to>
                                    </p:set>
                                  </p:childTnLst>
                                </p:cTn>
                              </p:par>
                              <p:par>
                                <p:cTn id="170" presetID="14" presetClass="exit" presetSubtype="10" fill="hold" nodeType="withEffect">
                                  <p:stCondLst>
                                    <p:cond delay="0"/>
                                  </p:stCondLst>
                                  <p:childTnLst>
                                    <p:animEffect transition="out" filter="randombar(horizontal)">
                                      <p:cBhvr>
                                        <p:cTn id="171" dur="500"/>
                                        <p:tgtEl>
                                          <p:spTgt spid="8"/>
                                        </p:tgtEl>
                                      </p:cBhvr>
                                    </p:animEffect>
                                    <p:set>
                                      <p:cBhvr>
                                        <p:cTn id="172" dur="1" fill="hold">
                                          <p:stCondLst>
                                            <p:cond delay="499"/>
                                          </p:stCondLst>
                                        </p:cTn>
                                        <p:tgtEl>
                                          <p:spTgt spid="8"/>
                                        </p:tgtEl>
                                        <p:attrNameLst>
                                          <p:attrName>style.visibility</p:attrName>
                                        </p:attrNameLst>
                                      </p:cBhvr>
                                      <p:to>
                                        <p:strVal val="hidden"/>
                                      </p:to>
                                    </p:set>
                                  </p:childTnLst>
                                </p:cTn>
                              </p:par>
                              <p:par>
                                <p:cTn id="173" presetID="14" presetClass="exit" presetSubtype="10" fill="hold" grpId="1" nodeType="withEffect">
                                  <p:stCondLst>
                                    <p:cond delay="0"/>
                                  </p:stCondLst>
                                  <p:childTnLst>
                                    <p:animEffect transition="out" filter="randombar(horizontal)">
                                      <p:cBhvr>
                                        <p:cTn id="174" dur="500"/>
                                        <p:tgtEl>
                                          <p:spTgt spid="160"/>
                                        </p:tgtEl>
                                      </p:cBhvr>
                                    </p:animEffect>
                                    <p:set>
                                      <p:cBhvr>
                                        <p:cTn id="175" dur="1" fill="hold">
                                          <p:stCondLst>
                                            <p:cond delay="499"/>
                                          </p:stCondLst>
                                        </p:cTn>
                                        <p:tgtEl>
                                          <p:spTgt spid="160"/>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66"/>
                                        </p:tgtEl>
                                        <p:attrNameLst>
                                          <p:attrName>style.visibility</p:attrName>
                                        </p:attrNameLst>
                                      </p:cBhvr>
                                      <p:to>
                                        <p:strVal val="visible"/>
                                      </p:to>
                                    </p:set>
                                    <p:animEffect transition="in" filter="fade">
                                      <p:cBhvr>
                                        <p:cTn id="180" dur="500"/>
                                        <p:tgtEl>
                                          <p:spTgt spid="166"/>
                                        </p:tgtEl>
                                      </p:cBhvr>
                                    </p:animEffect>
                                  </p:childTnLst>
                                </p:cTn>
                              </p:par>
                              <p:par>
                                <p:cTn id="181" presetID="22" presetClass="entr" presetSubtype="8" fill="hold" grpId="2" nodeType="withEffect">
                                  <p:stCondLst>
                                    <p:cond delay="0"/>
                                  </p:stCondLst>
                                  <p:childTnLst>
                                    <p:set>
                                      <p:cBhvr>
                                        <p:cTn id="182" dur="1" fill="hold">
                                          <p:stCondLst>
                                            <p:cond delay="0"/>
                                          </p:stCondLst>
                                        </p:cTn>
                                        <p:tgtEl>
                                          <p:spTgt spid="158"/>
                                        </p:tgtEl>
                                        <p:attrNameLst>
                                          <p:attrName>style.visibility</p:attrName>
                                        </p:attrNameLst>
                                      </p:cBhvr>
                                      <p:to>
                                        <p:strVal val="visible"/>
                                      </p:to>
                                    </p:set>
                                    <p:animEffect transition="in" filter="wipe(left)">
                                      <p:cBhvr>
                                        <p:cTn id="183" dur="500"/>
                                        <p:tgtEl>
                                          <p:spTgt spid="158"/>
                                        </p:tgtEl>
                                      </p:cBhvr>
                                    </p:animEffect>
                                  </p:childTnLst>
                                </p:cTn>
                              </p:par>
                              <p:par>
                                <p:cTn id="184" presetID="10" presetClass="entr" presetSubtype="0" fill="hold" nodeType="withEffect">
                                  <p:stCondLst>
                                    <p:cond delay="0"/>
                                  </p:stCondLst>
                                  <p:childTnLst>
                                    <p:set>
                                      <p:cBhvr>
                                        <p:cTn id="185" dur="1" fill="hold">
                                          <p:stCondLst>
                                            <p:cond delay="0"/>
                                          </p:stCondLst>
                                        </p:cTn>
                                        <p:tgtEl>
                                          <p:spTgt spid="8"/>
                                        </p:tgtEl>
                                        <p:attrNameLst>
                                          <p:attrName>style.visibility</p:attrName>
                                        </p:attrNameLst>
                                      </p:cBhvr>
                                      <p:to>
                                        <p:strVal val="visible"/>
                                      </p:to>
                                    </p:set>
                                    <p:animEffect transition="in" filter="fade">
                                      <p:cBhvr>
                                        <p:cTn id="186" dur="500"/>
                                        <p:tgtEl>
                                          <p:spTgt spid="8"/>
                                        </p:tgtEl>
                                      </p:cBhvr>
                                    </p:animEffect>
                                  </p:childTnLst>
                                </p:cTn>
                              </p:par>
                              <p:par>
                                <p:cTn id="187" presetID="1" presetClass="entr" presetSubtype="0" fill="hold" grpId="1" nodeType="withEffect">
                                  <p:stCondLst>
                                    <p:cond delay="0"/>
                                  </p:stCondLst>
                                  <p:childTnLst>
                                    <p:set>
                                      <p:cBhvr>
                                        <p:cTn id="188" dur="1" fill="hold">
                                          <p:stCondLst>
                                            <p:cond delay="0"/>
                                          </p:stCondLst>
                                        </p:cTn>
                                        <p:tgtEl>
                                          <p:spTgt spid="2"/>
                                        </p:tgtEl>
                                        <p:attrNameLst>
                                          <p:attrName>style.visibility</p:attrName>
                                        </p:attrNameLst>
                                      </p:cBhvr>
                                      <p:to>
                                        <p:strVal val="visible"/>
                                      </p:to>
                                    </p:set>
                                  </p:childTnLst>
                                </p:cTn>
                              </p:par>
                              <p:par>
                                <p:cTn id="189" presetID="10" presetClass="entr" presetSubtype="0" fill="hold" grpId="2" nodeType="withEffect">
                                  <p:stCondLst>
                                    <p:cond delay="250"/>
                                  </p:stCondLst>
                                  <p:childTnLst>
                                    <p:set>
                                      <p:cBhvr>
                                        <p:cTn id="190" dur="1" fill="hold">
                                          <p:stCondLst>
                                            <p:cond delay="0"/>
                                          </p:stCondLst>
                                        </p:cTn>
                                        <p:tgtEl>
                                          <p:spTgt spid="160"/>
                                        </p:tgtEl>
                                        <p:attrNameLst>
                                          <p:attrName>style.visibility</p:attrName>
                                        </p:attrNameLst>
                                      </p:cBhvr>
                                      <p:to>
                                        <p:strVal val="visible"/>
                                      </p:to>
                                    </p:set>
                                    <p:animEffect transition="in" filter="fade">
                                      <p:cBhvr>
                                        <p:cTn id="191" dur="500"/>
                                        <p:tgtEl>
                                          <p:spTgt spid="160"/>
                                        </p:tgtEl>
                                      </p:cBhvr>
                                    </p:animEffect>
                                  </p:childTnLst>
                                </p:cTn>
                              </p:par>
                              <p:par>
                                <p:cTn id="192" presetID="10" presetClass="entr" presetSubtype="0" fill="hold" nodeType="withEffect">
                                  <p:stCondLst>
                                    <p:cond delay="250"/>
                                  </p:stCondLst>
                                  <p:childTnLst>
                                    <p:set>
                                      <p:cBhvr>
                                        <p:cTn id="193" dur="1" fill="hold">
                                          <p:stCondLst>
                                            <p:cond delay="0"/>
                                          </p:stCondLst>
                                        </p:cTn>
                                        <p:tgtEl>
                                          <p:spTgt spid="13"/>
                                        </p:tgtEl>
                                        <p:attrNameLst>
                                          <p:attrName>style.visibility</p:attrName>
                                        </p:attrNameLst>
                                      </p:cBhvr>
                                      <p:to>
                                        <p:strVal val="visible"/>
                                      </p:to>
                                    </p:set>
                                    <p:animEffect transition="in" filter="fade">
                                      <p:cBhvr>
                                        <p:cTn id="194" dur="500"/>
                                        <p:tgtEl>
                                          <p:spTgt spid="13"/>
                                        </p:tgtEl>
                                      </p:cBhvr>
                                    </p:animEffect>
                                  </p:childTnLst>
                                </p:cTn>
                              </p:par>
                            </p:childTnLst>
                          </p:cTn>
                        </p:par>
                      </p:childTnLst>
                    </p:cTn>
                  </p:par>
                  <p:par>
                    <p:cTn id="195" fill="hold">
                      <p:stCondLst>
                        <p:cond delay="indefinite"/>
                      </p:stCondLst>
                      <p:childTnLst>
                        <p:par>
                          <p:cTn id="196" fill="hold">
                            <p:stCondLst>
                              <p:cond delay="0"/>
                            </p:stCondLst>
                            <p:childTnLst>
                              <p:par>
                                <p:cTn id="197" presetID="14" presetClass="entr" presetSubtype="10" fill="hold" grpId="0" nodeType="clickEffect">
                                  <p:stCondLst>
                                    <p:cond delay="0"/>
                                  </p:stCondLst>
                                  <p:childTnLst>
                                    <p:set>
                                      <p:cBhvr>
                                        <p:cTn id="198" dur="1" fill="hold">
                                          <p:stCondLst>
                                            <p:cond delay="0"/>
                                          </p:stCondLst>
                                        </p:cTn>
                                        <p:tgtEl>
                                          <p:spTgt spid="97"/>
                                        </p:tgtEl>
                                        <p:attrNameLst>
                                          <p:attrName>style.visibility</p:attrName>
                                        </p:attrNameLst>
                                      </p:cBhvr>
                                      <p:to>
                                        <p:strVal val="visible"/>
                                      </p:to>
                                    </p:set>
                                    <p:animEffect transition="in" filter="randombar(horizontal)">
                                      <p:cBhvr>
                                        <p:cTn id="199" dur="300"/>
                                        <p:tgtEl>
                                          <p:spTgt spid="97"/>
                                        </p:tgtEl>
                                      </p:cBhvr>
                                    </p:animEffect>
                                  </p:childTnLst>
                                </p:cTn>
                              </p:par>
                            </p:childTnLst>
                          </p:cTn>
                        </p:par>
                        <p:par>
                          <p:cTn id="200" fill="hold">
                            <p:stCondLst>
                              <p:cond delay="300"/>
                            </p:stCondLst>
                            <p:childTnLst>
                              <p:par>
                                <p:cTn id="201" presetID="14" presetClass="entr" presetSubtype="10" fill="hold" grpId="0" nodeType="after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randombar(horizontal)">
                                      <p:cBhvr>
                                        <p:cTn id="203" dur="300"/>
                                        <p:tgtEl>
                                          <p:spTgt spid="98"/>
                                        </p:tgtEl>
                                      </p:cBhvr>
                                    </p:animEffect>
                                  </p:childTnLst>
                                </p:cTn>
                              </p:par>
                            </p:childTnLst>
                          </p:cTn>
                        </p:par>
                        <p:par>
                          <p:cTn id="204" fill="hold">
                            <p:stCondLst>
                              <p:cond delay="600"/>
                            </p:stCondLst>
                            <p:childTnLst>
                              <p:par>
                                <p:cTn id="205" presetID="14" presetClass="entr" presetSubtype="10" fill="hold" grpId="0" nodeType="after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randombar(horizontal)">
                                      <p:cBhvr>
                                        <p:cTn id="207" dur="300"/>
                                        <p:tgtEl>
                                          <p:spTgt spid="105"/>
                                        </p:tgtEl>
                                      </p:cBhvr>
                                    </p:animEffect>
                                  </p:childTnLst>
                                </p:cTn>
                              </p:par>
                            </p:childTnLst>
                          </p:cTn>
                        </p:par>
                        <p:par>
                          <p:cTn id="208" fill="hold">
                            <p:stCondLst>
                              <p:cond delay="900"/>
                            </p:stCondLst>
                            <p:childTnLst>
                              <p:par>
                                <p:cTn id="209" presetID="14" presetClass="entr" presetSubtype="10" fill="hold" grpId="0" nodeType="afterEffect">
                                  <p:stCondLst>
                                    <p:cond delay="0"/>
                                  </p:stCondLst>
                                  <p:childTnLst>
                                    <p:set>
                                      <p:cBhvr>
                                        <p:cTn id="210" dur="1" fill="hold">
                                          <p:stCondLst>
                                            <p:cond delay="0"/>
                                          </p:stCondLst>
                                        </p:cTn>
                                        <p:tgtEl>
                                          <p:spTgt spid="106"/>
                                        </p:tgtEl>
                                        <p:attrNameLst>
                                          <p:attrName>style.visibility</p:attrName>
                                        </p:attrNameLst>
                                      </p:cBhvr>
                                      <p:to>
                                        <p:strVal val="visible"/>
                                      </p:to>
                                    </p:set>
                                    <p:animEffect transition="in" filter="randombar(horizontal)">
                                      <p:cBhvr>
                                        <p:cTn id="211" dur="300"/>
                                        <p:tgtEl>
                                          <p:spTgt spid="106"/>
                                        </p:tgtEl>
                                      </p:cBhvr>
                                    </p:animEffect>
                                  </p:childTnLst>
                                </p:cTn>
                              </p:par>
                            </p:childTnLst>
                          </p:cTn>
                        </p:par>
                        <p:par>
                          <p:cTn id="212" fill="hold">
                            <p:stCondLst>
                              <p:cond delay="1200"/>
                            </p:stCondLst>
                            <p:childTnLst>
                              <p:par>
                                <p:cTn id="213" presetID="14" presetClass="entr" presetSubtype="10" fill="hold" grpId="0" nodeType="afterEffect">
                                  <p:stCondLst>
                                    <p:cond delay="0"/>
                                  </p:stCondLst>
                                  <p:childTnLst>
                                    <p:set>
                                      <p:cBhvr>
                                        <p:cTn id="214" dur="1" fill="hold">
                                          <p:stCondLst>
                                            <p:cond delay="0"/>
                                          </p:stCondLst>
                                        </p:cTn>
                                        <p:tgtEl>
                                          <p:spTgt spid="107"/>
                                        </p:tgtEl>
                                        <p:attrNameLst>
                                          <p:attrName>style.visibility</p:attrName>
                                        </p:attrNameLst>
                                      </p:cBhvr>
                                      <p:to>
                                        <p:strVal val="visible"/>
                                      </p:to>
                                    </p:set>
                                    <p:animEffect transition="in" filter="randombar(horizontal)">
                                      <p:cBhvr>
                                        <p:cTn id="215" dur="300"/>
                                        <p:tgtEl>
                                          <p:spTgt spid="107"/>
                                        </p:tgtEl>
                                      </p:cBhvr>
                                    </p:animEffect>
                                  </p:childTnLst>
                                </p:cTn>
                              </p:par>
                            </p:childTnLst>
                          </p:cTn>
                        </p:par>
                        <p:par>
                          <p:cTn id="216" fill="hold">
                            <p:stCondLst>
                              <p:cond delay="1500"/>
                            </p:stCondLst>
                            <p:childTnLst>
                              <p:par>
                                <p:cTn id="217" presetID="14" presetClass="entr" presetSubtype="10" fill="hold" grpId="0" nodeType="afterEffect">
                                  <p:stCondLst>
                                    <p:cond delay="0"/>
                                  </p:stCondLst>
                                  <p:childTnLst>
                                    <p:set>
                                      <p:cBhvr>
                                        <p:cTn id="218" dur="1" fill="hold">
                                          <p:stCondLst>
                                            <p:cond delay="0"/>
                                          </p:stCondLst>
                                        </p:cTn>
                                        <p:tgtEl>
                                          <p:spTgt spid="108"/>
                                        </p:tgtEl>
                                        <p:attrNameLst>
                                          <p:attrName>style.visibility</p:attrName>
                                        </p:attrNameLst>
                                      </p:cBhvr>
                                      <p:to>
                                        <p:strVal val="visible"/>
                                      </p:to>
                                    </p:set>
                                    <p:animEffect transition="in" filter="randombar(horizontal)">
                                      <p:cBhvr>
                                        <p:cTn id="219" dur="300"/>
                                        <p:tgtEl>
                                          <p:spTgt spid="108"/>
                                        </p:tgtEl>
                                      </p:cBhvr>
                                    </p:animEffect>
                                  </p:childTnLst>
                                </p:cTn>
                              </p:par>
                            </p:childTnLst>
                          </p:cTn>
                        </p:par>
                        <p:par>
                          <p:cTn id="220" fill="hold">
                            <p:stCondLst>
                              <p:cond delay="1800"/>
                            </p:stCondLst>
                            <p:childTnLst>
                              <p:par>
                                <p:cTn id="221" presetID="14" presetClass="entr" presetSubtype="10" fill="hold" grpId="0" nodeType="afterEffect">
                                  <p:stCondLst>
                                    <p:cond delay="0"/>
                                  </p:stCondLst>
                                  <p:childTnLst>
                                    <p:set>
                                      <p:cBhvr>
                                        <p:cTn id="222" dur="1" fill="hold">
                                          <p:stCondLst>
                                            <p:cond delay="0"/>
                                          </p:stCondLst>
                                        </p:cTn>
                                        <p:tgtEl>
                                          <p:spTgt spid="109"/>
                                        </p:tgtEl>
                                        <p:attrNameLst>
                                          <p:attrName>style.visibility</p:attrName>
                                        </p:attrNameLst>
                                      </p:cBhvr>
                                      <p:to>
                                        <p:strVal val="visible"/>
                                      </p:to>
                                    </p:set>
                                    <p:animEffect transition="in" filter="randombar(horizontal)">
                                      <p:cBhvr>
                                        <p:cTn id="223" dur="3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8" grpId="2" animBg="1"/>
      <p:bldP spid="160" grpId="0" animBg="1"/>
      <p:bldP spid="160" grpId="1" animBg="1"/>
      <p:bldP spid="160" grpId="2" animBg="1"/>
      <p:bldP spid="2" grpId="0" animBg="1"/>
      <p:bldP spid="2" grpId="1" animBg="1"/>
      <p:bldP spid="120" grpId="0" animBg="1"/>
      <p:bldP spid="120" grpId="1" animBg="1"/>
      <p:bldP spid="129" grpId="0" animBg="1"/>
      <p:bldP spid="129" grpId="1" animBg="1"/>
      <p:bldP spid="135" grpId="0" animBg="1"/>
      <p:bldP spid="135" grpId="1" animBg="1"/>
      <p:bldP spid="157" grpId="0" animBg="1"/>
      <p:bldP spid="157" grpId="1" animBg="1"/>
      <p:bldP spid="14" grpId="0"/>
      <p:bldP spid="97" grpId="0" animBg="1"/>
      <p:bldP spid="98" grpId="0" animBg="1"/>
      <p:bldP spid="105" grpId="0" animBg="1"/>
      <p:bldP spid="106" grpId="0" animBg="1"/>
      <p:bldP spid="107" grpId="0" animBg="1"/>
      <p:bldP spid="108" grpId="0" animBg="1"/>
      <p:bldP spid="1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CE9D9-9B3B-49D8-A4B0-104186796665}"/>
              </a:ext>
            </a:extLst>
          </p:cNvPr>
          <p:cNvSpPr>
            <a:spLocks noGrp="1"/>
          </p:cNvSpPr>
          <p:nvPr>
            <p:ph type="title"/>
          </p:nvPr>
        </p:nvSpPr>
        <p:spPr/>
        <p:txBody>
          <a:bodyPr/>
          <a:lstStyle/>
          <a:p>
            <a:r>
              <a:rPr lang="en-US" dirty="0"/>
              <a:t>Build</a:t>
            </a:r>
          </a:p>
        </p:txBody>
      </p:sp>
    </p:spTree>
    <p:extLst>
      <p:ext uri="{BB962C8B-B14F-4D97-AF65-F5344CB8AC3E}">
        <p14:creationId xmlns:p14="http://schemas.microsoft.com/office/powerpoint/2010/main" val="135245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6675120" cy="923330"/>
          </a:xfrm>
        </p:spPr>
        <p:txBody>
          <a:bodyPr/>
          <a:lstStyle/>
          <a:p>
            <a:r>
              <a:rPr lang="en-US"/>
              <a:t>Docker Build</a:t>
            </a:r>
          </a:p>
          <a:p>
            <a:r>
              <a:rPr lang="en-US"/>
              <a:t>Docker Run</a:t>
            </a:r>
          </a:p>
          <a:p>
            <a:r>
              <a:rPr lang="en-US"/>
              <a:t>…the inner loop</a:t>
            </a:r>
          </a:p>
        </p:txBody>
      </p:sp>
    </p:spTree>
    <p:extLst>
      <p:ext uri="{BB962C8B-B14F-4D97-AF65-F5344CB8AC3E}">
        <p14:creationId xmlns:p14="http://schemas.microsoft.com/office/powerpoint/2010/main" val="294751036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4658</TotalTime>
  <Words>3046</Words>
  <Application>Microsoft Office PowerPoint</Application>
  <PresentationFormat>Widescreen</PresentationFormat>
  <Paragraphs>1013</Paragraphs>
  <Slides>46</Slides>
  <Notes>24</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46</vt:i4>
      </vt:variant>
    </vt:vector>
  </HeadingPairs>
  <TitlesOfParts>
    <vt:vector size="59" baseType="lpstr">
      <vt:lpstr>Arial</vt:lpstr>
      <vt:lpstr>Calibri</vt:lpstr>
      <vt:lpstr>Cambria Math</vt:lpstr>
      <vt:lpstr>Consolas</vt:lpstr>
      <vt:lpstr>Courier New</vt:lpstr>
      <vt:lpstr>Lucida Console</vt:lpstr>
      <vt:lpstr>Segoe UI</vt:lpstr>
      <vt:lpstr>Segoe UI Light</vt:lpstr>
      <vt:lpstr>Segoe UI Semibold</vt:lpstr>
      <vt:lpstr>Segoe UI Semilight</vt:lpstr>
      <vt:lpstr>Wingdings</vt:lpstr>
      <vt:lpstr>5-50195_Microsoft_Build_Template</vt:lpstr>
      <vt:lpstr>LayoutColored</vt:lpstr>
      <vt:lpstr>PowerPoint Presentation</vt:lpstr>
      <vt:lpstr>Building, Running, Patching Docker Containers –  The Paradigm Shift</vt:lpstr>
      <vt:lpstr>PowerPoint Presentation</vt:lpstr>
      <vt:lpstr>Shipping Manifest</vt:lpstr>
      <vt:lpstr>Demo       Reference Architecture</vt:lpstr>
      <vt:lpstr>PowerPoint Presentation</vt:lpstr>
      <vt:lpstr>Today’s Container DevOps Workflow</vt:lpstr>
      <vt:lpstr>Build</vt:lpstr>
      <vt:lpstr>Demo</vt:lpstr>
      <vt:lpstr>Docker Multi-Stage Builds</vt:lpstr>
      <vt:lpstr>Configuration </vt:lpstr>
      <vt:lpstr>Extracting Configuration</vt:lpstr>
      <vt:lpstr>Demo</vt:lpstr>
      <vt:lpstr>Committing Code </vt:lpstr>
      <vt:lpstr>Current Build Infrastructure</vt:lpstr>
      <vt:lpstr>Container Builds - using a Container Mindset</vt:lpstr>
      <vt:lpstr>Announcing ACR Build  A primitive of container  lifecycle management</vt:lpstr>
      <vt:lpstr>Today’s Container DevOps Workflow</vt:lpstr>
      <vt:lpstr>Container Lifecycle Primitives</vt:lpstr>
      <vt:lpstr>ACR Build: Container OS &amp; Framework Patching</vt:lpstr>
      <vt:lpstr>Demo</vt:lpstr>
      <vt:lpstr>ACR Build</vt:lpstr>
      <vt:lpstr>Testing Built Containers…</vt:lpstr>
      <vt:lpstr>Testing Built Containers</vt:lpstr>
      <vt:lpstr>Demo</vt:lpstr>
      <vt:lpstr>Testing Built Containers</vt:lpstr>
      <vt:lpstr>Run</vt:lpstr>
      <vt:lpstr>Deploying &amp; Managing “Unreliable” Systems</vt:lpstr>
      <vt:lpstr>Service Boundary Definition</vt:lpstr>
      <vt:lpstr>Helm – what are the controls you need to know?</vt:lpstr>
      <vt:lpstr>Patch</vt:lpstr>
      <vt:lpstr>PowerPoint Presentation</vt:lpstr>
      <vt:lpstr>PowerPoint Presentation</vt:lpstr>
      <vt:lpstr>PowerPoint Presentation</vt:lpstr>
      <vt:lpstr>Demo</vt:lpstr>
      <vt:lpstr>PowerPoint Presentation</vt:lpstr>
      <vt:lpstr>Image Tagging </vt:lpstr>
      <vt:lpstr>PowerPoint Presentation</vt:lpstr>
      <vt:lpstr>Demo</vt:lpstr>
      <vt:lpstr>Tagging Techniques</vt:lpstr>
      <vt:lpstr>Image Tagging</vt:lpstr>
      <vt:lpstr>Coming into port…</vt:lpstr>
      <vt:lpstr>Info</vt:lpstr>
      <vt:lpstr>Related Breakout Sessions</vt:lpstr>
      <vt:lpstr>Please Complete An Evaluation Form for every session you attend.   Your input is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51</cp:revision>
  <dcterms:modified xsi:type="dcterms:W3CDTF">2018-05-07T04:30:30Z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